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302" r:id="rId3"/>
    <p:sldId id="333" r:id="rId4"/>
    <p:sldId id="329" r:id="rId5"/>
    <p:sldId id="277" r:id="rId6"/>
    <p:sldId id="330" r:id="rId7"/>
    <p:sldId id="331" r:id="rId8"/>
    <p:sldId id="332" r:id="rId9"/>
    <p:sldId id="335" r:id="rId10"/>
    <p:sldId id="334" r:id="rId11"/>
    <p:sldId id="336" r:id="rId12"/>
    <p:sldId id="337" r:id="rId13"/>
    <p:sldId id="338" r:id="rId14"/>
    <p:sldId id="340" r:id="rId15"/>
    <p:sldId id="341" r:id="rId16"/>
    <p:sldId id="339" r:id="rId17"/>
    <p:sldId id="345" r:id="rId18"/>
    <p:sldId id="346" r:id="rId19"/>
    <p:sldId id="342" r:id="rId20"/>
    <p:sldId id="343" r:id="rId21"/>
    <p:sldId id="344" r:id="rId22"/>
    <p:sldId id="347" r:id="rId23"/>
    <p:sldId id="348" r:id="rId24"/>
    <p:sldId id="349" r:id="rId25"/>
    <p:sldId id="369" r:id="rId26"/>
    <p:sldId id="370" r:id="rId27"/>
    <p:sldId id="371" r:id="rId28"/>
    <p:sldId id="372" r:id="rId29"/>
    <p:sldId id="373" r:id="rId30"/>
    <p:sldId id="350" r:id="rId31"/>
    <p:sldId id="351" r:id="rId32"/>
    <p:sldId id="352" r:id="rId33"/>
    <p:sldId id="356" r:id="rId34"/>
    <p:sldId id="353" r:id="rId35"/>
    <p:sldId id="354" r:id="rId36"/>
    <p:sldId id="359" r:id="rId37"/>
    <p:sldId id="357" r:id="rId38"/>
    <p:sldId id="358" r:id="rId39"/>
    <p:sldId id="360" r:id="rId40"/>
    <p:sldId id="361" r:id="rId41"/>
    <p:sldId id="362" r:id="rId42"/>
    <p:sldId id="363" r:id="rId43"/>
    <p:sldId id="364" r:id="rId44"/>
    <p:sldId id="365" r:id="rId45"/>
    <p:sldId id="368" r:id="rId46"/>
    <p:sldId id="366" r:id="rId47"/>
    <p:sldId id="367" r:id="rId48"/>
    <p:sldId id="328" r:id="rId49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  <a:srgbClr val="DFFDB3"/>
    <a:srgbClr val="000000"/>
    <a:srgbClr val="AFD4EB"/>
    <a:srgbClr val="002060"/>
    <a:srgbClr val="005EA4"/>
    <a:srgbClr val="0D29B3"/>
    <a:srgbClr val="CBB8E9"/>
    <a:srgbClr val="FFA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188" y="54"/>
      </p:cViewPr>
      <p:guideLst>
        <p:guide orient="horz" pos="2160"/>
        <p:guide pos="288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3" Type="http://schemas.openxmlformats.org/officeDocument/2006/relationships/image" Target="../media/image75.wmf"/><Relationship Id="rId7" Type="http://schemas.openxmlformats.org/officeDocument/2006/relationships/image" Target="../media/image31.wmf"/><Relationship Id="rId12" Type="http://schemas.openxmlformats.org/officeDocument/2006/relationships/image" Target="../media/image83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2.wmf"/><Relationship Id="rId5" Type="http://schemas.openxmlformats.org/officeDocument/2006/relationships/image" Target="../media/image77.wmf"/><Relationship Id="rId10" Type="http://schemas.openxmlformats.org/officeDocument/2006/relationships/image" Target="../media/image81.wmf"/><Relationship Id="rId4" Type="http://schemas.openxmlformats.org/officeDocument/2006/relationships/image" Target="../media/image76.wmf"/><Relationship Id="rId9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4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4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10" Type="http://schemas.openxmlformats.org/officeDocument/2006/relationships/image" Target="../media/image167.wmf"/><Relationship Id="rId4" Type="http://schemas.openxmlformats.org/officeDocument/2006/relationships/image" Target="../media/image161.wmf"/><Relationship Id="rId9" Type="http://schemas.openxmlformats.org/officeDocument/2006/relationships/image" Target="../media/image16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55.wmf"/><Relationship Id="rId7" Type="http://schemas.openxmlformats.org/officeDocument/2006/relationships/image" Target="../media/image173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8.wmf"/><Relationship Id="rId7" Type="http://schemas.openxmlformats.org/officeDocument/2006/relationships/image" Target="../media/image181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image" Target="../media/image156.wmf"/><Relationship Id="rId7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10" Type="http://schemas.openxmlformats.org/officeDocument/2006/relationships/image" Target="../media/image188.wmf"/><Relationship Id="rId4" Type="http://schemas.openxmlformats.org/officeDocument/2006/relationships/image" Target="../media/image179.wmf"/><Relationship Id="rId9" Type="http://schemas.openxmlformats.org/officeDocument/2006/relationships/image" Target="../media/image187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5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10" Type="http://schemas.openxmlformats.org/officeDocument/2006/relationships/image" Target="../media/image197.wmf"/><Relationship Id="rId4" Type="http://schemas.openxmlformats.org/officeDocument/2006/relationships/image" Target="../media/image191.wmf"/><Relationship Id="rId9" Type="http://schemas.openxmlformats.org/officeDocument/2006/relationships/image" Target="../media/image19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5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216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12" Type="http://schemas.openxmlformats.org/officeDocument/2006/relationships/image" Target="../media/image215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11" Type="http://schemas.openxmlformats.org/officeDocument/2006/relationships/image" Target="../media/image157.wmf"/><Relationship Id="rId5" Type="http://schemas.openxmlformats.org/officeDocument/2006/relationships/image" Target="../media/image210.wmf"/><Relationship Id="rId10" Type="http://schemas.openxmlformats.org/officeDocument/2006/relationships/image" Target="../media/image214.wmf"/><Relationship Id="rId4" Type="http://schemas.openxmlformats.org/officeDocument/2006/relationships/image" Target="../media/image209.wmf"/><Relationship Id="rId9" Type="http://schemas.openxmlformats.org/officeDocument/2006/relationships/image" Target="../media/image21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220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12" Type="http://schemas.openxmlformats.org/officeDocument/2006/relationships/image" Target="../media/image219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11" Type="http://schemas.openxmlformats.org/officeDocument/2006/relationships/image" Target="../media/image157.wmf"/><Relationship Id="rId5" Type="http://schemas.openxmlformats.org/officeDocument/2006/relationships/image" Target="../media/image210.wmf"/><Relationship Id="rId10" Type="http://schemas.openxmlformats.org/officeDocument/2006/relationships/image" Target="../media/image218.wmf"/><Relationship Id="rId4" Type="http://schemas.openxmlformats.org/officeDocument/2006/relationships/image" Target="../media/image209.wmf"/><Relationship Id="rId9" Type="http://schemas.openxmlformats.org/officeDocument/2006/relationships/image" Target="../media/image217.wmf"/><Relationship Id="rId14" Type="http://schemas.openxmlformats.org/officeDocument/2006/relationships/image" Target="../media/image2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1.wmf"/><Relationship Id="rId7" Type="http://schemas.openxmlformats.org/officeDocument/2006/relationships/image" Target="../media/image41.wmf"/><Relationship Id="rId2" Type="http://schemas.openxmlformats.org/officeDocument/2006/relationships/image" Target="../media/image38.wmf"/><Relationship Id="rId1" Type="http://schemas.openxmlformats.org/officeDocument/2006/relationships/image" Target="../media/image29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2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2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A63F-463D-460B-A123-44A0C4C9C19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6E71A-8270-4A7F-B3D7-8F7C189E7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E71A-8270-4A7F-B3D7-8F7C189E71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E71A-8270-4A7F-B3D7-8F7C189E71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1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E71A-8270-4A7F-B3D7-8F7C189E71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8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8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0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1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3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0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9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6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ACD9-18CA-4B19-9BEB-549B262A7D6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4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6.wmf"/><Relationship Id="rId3" Type="http://schemas.openxmlformats.org/officeDocument/2006/relationships/image" Target="../media/image2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.png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2.png"/><Relationship Id="rId21" Type="http://schemas.openxmlformats.org/officeDocument/2006/relationships/image" Target="../media/image43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8.wmf"/><Relationship Id="rId3" Type="http://schemas.openxmlformats.org/officeDocument/2006/relationships/image" Target="../media/image2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wmf"/><Relationship Id="rId5" Type="http://schemas.openxmlformats.org/officeDocument/2006/relationships/image" Target="../media/image29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2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2.pn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2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3.bin"/><Relationship Id="rId3" Type="http://schemas.openxmlformats.org/officeDocument/2006/relationships/image" Target="../media/image2.pn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" Type="http://schemas.openxmlformats.org/officeDocument/2006/relationships/image" Target="../media/image2.png"/><Relationship Id="rId21" Type="http://schemas.openxmlformats.org/officeDocument/2006/relationships/image" Target="../media/image80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31.wmf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8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84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86.bin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8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2.png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99.wmf"/><Relationship Id="rId3" Type="http://schemas.openxmlformats.org/officeDocument/2006/relationships/image" Target="../media/image2.pn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09.bin"/><Relationship Id="rId26" Type="http://schemas.openxmlformats.org/officeDocument/2006/relationships/oleObject" Target="../embeddings/oleObject113.bin"/><Relationship Id="rId3" Type="http://schemas.openxmlformats.org/officeDocument/2006/relationships/image" Target="../media/image2.png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07.wmf"/><Relationship Id="rId25" Type="http://schemas.openxmlformats.org/officeDocument/2006/relationships/image" Target="../media/image111.wmf"/><Relationship Id="rId33" Type="http://schemas.openxmlformats.org/officeDocument/2006/relationships/image" Target="../media/image1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113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112.bin"/><Relationship Id="rId32" Type="http://schemas.openxmlformats.org/officeDocument/2006/relationships/oleObject" Target="../embeddings/oleObject116.bin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114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08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112.wmf"/><Relationship Id="rId30" Type="http://schemas.openxmlformats.org/officeDocument/2006/relationships/oleObject" Target="../embeddings/oleObject11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19.wmf"/><Relationship Id="rId3" Type="http://schemas.openxmlformats.org/officeDocument/2006/relationships/image" Target="../media/image2.pn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29.bin"/><Relationship Id="rId3" Type="http://schemas.openxmlformats.org/officeDocument/2006/relationships/image" Target="../media/image2.png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2;&#1080;&#1077;&#1090;,_&#1060;&#1088;&#1072;&#1085;&#1089;&#1091;&#1072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2.png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41.bin"/><Relationship Id="rId3" Type="http://schemas.openxmlformats.org/officeDocument/2006/relationships/image" Target="../media/image2.png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3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46.wmf"/><Relationship Id="rId3" Type="http://schemas.openxmlformats.org/officeDocument/2006/relationships/image" Target="../media/image2.png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4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4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53.wmf"/><Relationship Id="rId3" Type="http://schemas.openxmlformats.org/officeDocument/2006/relationships/image" Target="../media/image2.png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5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58.wmf"/><Relationship Id="rId3" Type="http://schemas.openxmlformats.org/officeDocument/2006/relationships/image" Target="../media/image2.png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166.bin"/><Relationship Id="rId3" Type="http://schemas.openxmlformats.org/officeDocument/2006/relationships/image" Target="../media/image2.png"/><Relationship Id="rId21" Type="http://schemas.openxmlformats.org/officeDocument/2006/relationships/image" Target="../media/image166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6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61.wmf"/><Relationship Id="rId5" Type="http://schemas.openxmlformats.org/officeDocument/2006/relationships/image" Target="../media/image154.wmf"/><Relationship Id="rId15" Type="http://schemas.openxmlformats.org/officeDocument/2006/relationships/image" Target="../media/image163.wmf"/><Relationship Id="rId23" Type="http://schemas.openxmlformats.org/officeDocument/2006/relationships/image" Target="../media/image167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76.bin"/><Relationship Id="rId3" Type="http://schemas.openxmlformats.org/officeDocument/2006/relationships/image" Target="../media/image2.png"/><Relationship Id="rId21" Type="http://schemas.openxmlformats.org/officeDocument/2006/relationships/image" Target="../media/image175.wmf"/><Relationship Id="rId7" Type="http://schemas.openxmlformats.org/officeDocument/2006/relationships/image" Target="../media/image169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7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5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70.wmf"/><Relationship Id="rId5" Type="http://schemas.openxmlformats.org/officeDocument/2006/relationships/image" Target="../media/image168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74.wmf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185.bin"/><Relationship Id="rId3" Type="http://schemas.openxmlformats.org/officeDocument/2006/relationships/image" Target="../media/image2.png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8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156.wmf"/><Relationship Id="rId5" Type="http://schemas.openxmlformats.org/officeDocument/2006/relationships/image" Target="../media/image176.wmf"/><Relationship Id="rId15" Type="http://schemas.openxmlformats.org/officeDocument/2006/relationships/image" Target="../media/image180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82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78.wmf"/><Relationship Id="rId14" Type="http://schemas.openxmlformats.org/officeDocument/2006/relationships/oleObject" Target="../embeddings/oleObject18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193.bin"/><Relationship Id="rId3" Type="http://schemas.openxmlformats.org/officeDocument/2006/relationships/image" Target="../media/image2.png"/><Relationship Id="rId21" Type="http://schemas.openxmlformats.org/officeDocument/2006/relationships/image" Target="../media/image187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8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79.wmf"/><Relationship Id="rId5" Type="http://schemas.openxmlformats.org/officeDocument/2006/relationships/image" Target="../media/image183.wmf"/><Relationship Id="rId15" Type="http://schemas.openxmlformats.org/officeDocument/2006/relationships/image" Target="../media/image181.wmf"/><Relationship Id="rId23" Type="http://schemas.openxmlformats.org/officeDocument/2006/relationships/image" Target="../media/image188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186.w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13" Type="http://schemas.openxmlformats.org/officeDocument/2006/relationships/image" Target="../media/image192.wmf"/><Relationship Id="rId18" Type="http://schemas.openxmlformats.org/officeDocument/2006/relationships/oleObject" Target="../embeddings/oleObject203.bin"/><Relationship Id="rId3" Type="http://schemas.openxmlformats.org/officeDocument/2006/relationships/image" Target="../media/image2.png"/><Relationship Id="rId21" Type="http://schemas.openxmlformats.org/officeDocument/2006/relationships/image" Target="../media/image196.wmf"/><Relationship Id="rId7" Type="http://schemas.openxmlformats.org/officeDocument/2006/relationships/image" Target="../media/image189.wmf"/><Relationship Id="rId12" Type="http://schemas.openxmlformats.org/officeDocument/2006/relationships/oleObject" Target="../embeddings/oleObject200.bin"/><Relationship Id="rId17" Type="http://schemas.openxmlformats.org/officeDocument/2006/relationships/image" Target="../media/image19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91.wmf"/><Relationship Id="rId5" Type="http://schemas.openxmlformats.org/officeDocument/2006/relationships/image" Target="../media/image158.wmf"/><Relationship Id="rId15" Type="http://schemas.openxmlformats.org/officeDocument/2006/relationships/image" Target="../media/image193.wmf"/><Relationship Id="rId23" Type="http://schemas.openxmlformats.org/officeDocument/2006/relationships/image" Target="../media/image197.wmf"/><Relationship Id="rId10" Type="http://schemas.openxmlformats.org/officeDocument/2006/relationships/oleObject" Target="../embeddings/oleObject199.bin"/><Relationship Id="rId19" Type="http://schemas.openxmlformats.org/officeDocument/2006/relationships/image" Target="../media/image195.wmf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201.bin"/><Relationship Id="rId22" Type="http://schemas.openxmlformats.org/officeDocument/2006/relationships/oleObject" Target="../embeddings/oleObject20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01.wmf"/><Relationship Id="rId18" Type="http://schemas.openxmlformats.org/officeDocument/2006/relationships/oleObject" Target="../embeddings/oleObject213.bin"/><Relationship Id="rId3" Type="http://schemas.openxmlformats.org/officeDocument/2006/relationships/image" Target="../media/image2.png"/><Relationship Id="rId21" Type="http://schemas.openxmlformats.org/officeDocument/2006/relationships/image" Target="../media/image205.wmf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0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00.wmf"/><Relationship Id="rId5" Type="http://schemas.openxmlformats.org/officeDocument/2006/relationships/image" Target="../media/image157.wmf"/><Relationship Id="rId15" Type="http://schemas.openxmlformats.org/officeDocument/2006/relationships/image" Target="../media/image202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04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99.wmf"/><Relationship Id="rId14" Type="http://schemas.openxmlformats.org/officeDocument/2006/relationships/oleObject" Target="../embeddings/oleObject21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22.bin"/><Relationship Id="rId26" Type="http://schemas.openxmlformats.org/officeDocument/2006/relationships/oleObject" Target="../embeddings/oleObject226.bin"/><Relationship Id="rId3" Type="http://schemas.openxmlformats.org/officeDocument/2006/relationships/image" Target="../media/image2.png"/><Relationship Id="rId21" Type="http://schemas.openxmlformats.org/officeDocument/2006/relationships/image" Target="../media/image213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212.wmf"/><Relationship Id="rId25" Type="http://schemas.openxmlformats.org/officeDocument/2006/relationships/image" Target="../media/image15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29" Type="http://schemas.openxmlformats.org/officeDocument/2006/relationships/image" Target="../media/image216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25.bin"/><Relationship Id="rId5" Type="http://schemas.openxmlformats.org/officeDocument/2006/relationships/image" Target="../media/image206.wmf"/><Relationship Id="rId15" Type="http://schemas.openxmlformats.org/officeDocument/2006/relationships/image" Target="../media/image211.wmf"/><Relationship Id="rId23" Type="http://schemas.openxmlformats.org/officeDocument/2006/relationships/image" Target="../media/image214.wmf"/><Relationship Id="rId28" Type="http://schemas.openxmlformats.org/officeDocument/2006/relationships/oleObject" Target="../embeddings/oleObject227.bin"/><Relationship Id="rId10" Type="http://schemas.openxmlformats.org/officeDocument/2006/relationships/oleObject" Target="../embeddings/oleObject218.bin"/><Relationship Id="rId19" Type="http://schemas.openxmlformats.org/officeDocument/2006/relationships/image" Target="../media/image187.wmf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220.bin"/><Relationship Id="rId22" Type="http://schemas.openxmlformats.org/officeDocument/2006/relationships/oleObject" Target="../embeddings/oleObject224.bin"/><Relationship Id="rId27" Type="http://schemas.openxmlformats.org/officeDocument/2006/relationships/image" Target="../media/image21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35.bin"/><Relationship Id="rId26" Type="http://schemas.openxmlformats.org/officeDocument/2006/relationships/oleObject" Target="../embeddings/oleObject239.bin"/><Relationship Id="rId3" Type="http://schemas.openxmlformats.org/officeDocument/2006/relationships/image" Target="../media/image2.png"/><Relationship Id="rId21" Type="http://schemas.openxmlformats.org/officeDocument/2006/relationships/image" Target="../media/image217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32.bin"/><Relationship Id="rId17" Type="http://schemas.openxmlformats.org/officeDocument/2006/relationships/image" Target="../media/image212.wmf"/><Relationship Id="rId25" Type="http://schemas.openxmlformats.org/officeDocument/2006/relationships/image" Target="../media/image15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4.bin"/><Relationship Id="rId20" Type="http://schemas.openxmlformats.org/officeDocument/2006/relationships/oleObject" Target="../embeddings/oleObject236.bin"/><Relationship Id="rId29" Type="http://schemas.openxmlformats.org/officeDocument/2006/relationships/image" Target="../media/image220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38.bin"/><Relationship Id="rId5" Type="http://schemas.openxmlformats.org/officeDocument/2006/relationships/image" Target="../media/image206.wmf"/><Relationship Id="rId15" Type="http://schemas.openxmlformats.org/officeDocument/2006/relationships/image" Target="../media/image211.wmf"/><Relationship Id="rId23" Type="http://schemas.openxmlformats.org/officeDocument/2006/relationships/image" Target="../media/image218.wmf"/><Relationship Id="rId28" Type="http://schemas.openxmlformats.org/officeDocument/2006/relationships/oleObject" Target="../embeddings/oleObject240.bin"/><Relationship Id="rId10" Type="http://schemas.openxmlformats.org/officeDocument/2006/relationships/oleObject" Target="../embeddings/oleObject231.bin"/><Relationship Id="rId19" Type="http://schemas.openxmlformats.org/officeDocument/2006/relationships/image" Target="../media/image187.wmf"/><Relationship Id="rId31" Type="http://schemas.openxmlformats.org/officeDocument/2006/relationships/image" Target="../media/image221.wmf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233.bin"/><Relationship Id="rId22" Type="http://schemas.openxmlformats.org/officeDocument/2006/relationships/oleObject" Target="../embeddings/oleObject237.bin"/><Relationship Id="rId27" Type="http://schemas.openxmlformats.org/officeDocument/2006/relationships/image" Target="../media/image219.wmf"/><Relationship Id="rId30" Type="http://schemas.openxmlformats.org/officeDocument/2006/relationships/oleObject" Target="../embeddings/oleObject2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etrobazar.com/journal/interesting/1088_vavilon-istorija-goroda-drevnego-mira-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&#1042;&#1080;&#1077;&#1090;,_&#1060;&#1088;&#1072;&#1085;&#1089;&#1091;&#1072;" TargetMode="External"/><Relationship Id="rId5" Type="http://schemas.openxmlformats.org/officeDocument/2006/relationships/hyperlink" Target="http://mythiki-anazitisi.blogspot.ru/2014/03/blog-post_6.html" TargetMode="External"/><Relationship Id="rId4" Type="http://schemas.openxmlformats.org/officeDocument/2006/relationships/hyperlink" Target="https://ru.wikipedia.org/wiki/&#1041;&#1088;&#1072;&#1093;&#1084;&#1072;&#1075;&#1091;&#1087;&#1090;&#1072;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2.png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3644"/>
            <a:ext cx="7772400" cy="357426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</a:t>
            </a:r>
            <a:r>
              <a:rPr lang="ru-RU" alt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уравнения</a:t>
            </a:r>
            <a:br>
              <a:rPr lang="ru-RU" alt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 задачи, сводящиеся к квадратным уравнениям</a:t>
            </a:r>
            <a:r>
              <a:rPr lang="ru-RU" alt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alt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Алгебра </a:t>
            </a:r>
            <a:b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 класс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334125"/>
            <a:ext cx="9144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534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Нельзина Ольга Геннадьевна,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МАОУ «Лицей №11»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г. Ростов-на-Дону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Неполные 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30" y="1191856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1) 2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30" y="3905551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3)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7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25790" y="3932971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4) </a:t>
            </a:r>
            <a:r>
              <a:rPr lang="ru-RU" sz="2800" i="1" dirty="0" smtClean="0">
                <a:solidFill>
                  <a:srgbClr val="002060"/>
                </a:solidFill>
              </a:rPr>
              <a:t>– 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25790" y="119185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9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8847" y="1715076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2)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8169" y="2184876"/>
            <a:ext cx="363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i="1" dirty="0" smtClean="0">
                <a:solidFill>
                  <a:srgbClr val="002060"/>
                </a:solidFill>
              </a:rPr>
              <a:t> или х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38169" y="2673437"/>
            <a:ext cx="3186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-25000" dirty="0" smtClean="0">
                <a:solidFill>
                  <a:srgbClr val="002060"/>
                </a:solidFill>
              </a:rPr>
              <a:t>1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i="1" dirty="0" smtClean="0">
                <a:solidFill>
                  <a:srgbClr val="002060"/>
                </a:solidFill>
              </a:rPr>
              <a:t>        х</a:t>
            </a:r>
            <a:r>
              <a:rPr lang="ru-RU" sz="2800" baseline="-25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-2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169" y="3134917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-2; 0.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15333" y="1680372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3)(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dirty="0" smtClean="0">
                <a:solidFill>
                  <a:srgbClr val="002060"/>
                </a:solidFill>
              </a:rPr>
              <a:t> + 3)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15333" y="2184876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i="1" dirty="0" smtClean="0">
                <a:solidFill>
                  <a:srgbClr val="002060"/>
                </a:solidFill>
              </a:rPr>
              <a:t> или х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19416" y="2654676"/>
            <a:ext cx="382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-25000" dirty="0" smtClean="0">
                <a:solidFill>
                  <a:srgbClr val="002060"/>
                </a:solidFill>
              </a:rPr>
              <a:t>1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            х</a:t>
            </a:r>
            <a:r>
              <a:rPr lang="ru-RU" sz="2800" baseline="-25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</a:rPr>
              <a:t>= -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18404" y="3133779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-3; 3.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8169" y="4381750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 smtClean="0">
                <a:solidFill>
                  <a:srgbClr val="002060"/>
                </a:solidFill>
              </a:rPr>
              <a:t>7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430" y="4898571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– </a:t>
            </a:r>
            <a:r>
              <a:rPr lang="ru-RU" sz="2800" dirty="0" smtClean="0">
                <a:solidFill>
                  <a:srgbClr val="002060"/>
                </a:solidFill>
              </a:rPr>
              <a:t>7/6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8169" y="5362522"/>
            <a:ext cx="39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нет корней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55333" y="4917287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- не имеет смысла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49005" y="4402771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– 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1)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38327" y="4872571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– 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i="1" dirty="0" smtClean="0">
                <a:solidFill>
                  <a:srgbClr val="002060"/>
                </a:solidFill>
              </a:rPr>
              <a:t> или х –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338327" y="5361132"/>
            <a:ext cx="3186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-25000" dirty="0" smtClean="0">
                <a:solidFill>
                  <a:srgbClr val="002060"/>
                </a:solidFill>
              </a:rPr>
              <a:t>1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i="1" dirty="0" smtClean="0">
                <a:solidFill>
                  <a:srgbClr val="002060"/>
                </a:solidFill>
              </a:rPr>
              <a:t>        х</a:t>
            </a:r>
            <a:r>
              <a:rPr lang="ru-RU" sz="2800" baseline="-25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38327" y="5864947"/>
            <a:ext cx="24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0; 1.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5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0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0200" y="3270806"/>
            <a:ext cx="1449451" cy="395261"/>
          </a:xfrm>
          <a:prstGeom prst="rect">
            <a:avLst/>
          </a:prstGeom>
          <a:solidFill>
            <a:srgbClr val="DF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06493"/>
              </p:ext>
            </p:extLst>
          </p:nvPr>
        </p:nvGraphicFramePr>
        <p:xfrm>
          <a:off x="831913" y="1231579"/>
          <a:ext cx="7327773" cy="96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Уравнение" r:id="rId4" imgW="3263900" imgH="431800" progId="Equation.3">
                  <p:embed/>
                </p:oleObj>
              </mc:Choice>
              <mc:Fallback>
                <p:oleObj name="Уравнение" r:id="rId4" imgW="3263900" imgH="4318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3" y="1231579"/>
                        <a:ext cx="7327773" cy="969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94844"/>
              </p:ext>
            </p:extLst>
          </p:nvPr>
        </p:nvGraphicFramePr>
        <p:xfrm>
          <a:off x="831913" y="2129393"/>
          <a:ext cx="57594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Уравнение" r:id="rId6" imgW="2565400" imgH="508000" progId="Equation.3">
                  <p:embed/>
                </p:oleObj>
              </mc:Choice>
              <mc:Fallback>
                <p:oleObj name="Уравнение" r:id="rId6" imgW="2565400" imgH="5080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3" y="2129393"/>
                        <a:ext cx="5759450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80619"/>
              </p:ext>
            </p:extLst>
          </p:nvPr>
        </p:nvGraphicFramePr>
        <p:xfrm>
          <a:off x="831913" y="3113084"/>
          <a:ext cx="729773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Уравнение" r:id="rId8" imgW="3251200" imgH="469900" progId="Equation.3">
                  <p:embed/>
                </p:oleObj>
              </mc:Choice>
              <mc:Fallback>
                <p:oleObj name="Уравнение" r:id="rId8" imgW="3251200" imgH="4699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3" y="3113084"/>
                        <a:ext cx="7297738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905485" y="624505"/>
            <a:ext cx="335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ах</a:t>
            </a:r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r>
              <a:rPr lang="ru-RU" sz="3200" i="1" dirty="0">
                <a:solidFill>
                  <a:srgbClr val="C00000"/>
                </a:solidFill>
              </a:rPr>
              <a:t> + </a:t>
            </a:r>
            <a:r>
              <a:rPr lang="en-US" sz="3200" i="1" dirty="0">
                <a:solidFill>
                  <a:srgbClr val="C00000"/>
                </a:solidFill>
              </a:rPr>
              <a:t>b</a:t>
            </a:r>
            <a:r>
              <a:rPr lang="ru-RU" sz="3200" i="1" dirty="0">
                <a:solidFill>
                  <a:srgbClr val="C00000"/>
                </a:solidFill>
              </a:rPr>
              <a:t>х + с = </a:t>
            </a:r>
            <a:r>
              <a:rPr lang="ru-RU" sz="3200" dirty="0">
                <a:solidFill>
                  <a:srgbClr val="C00000"/>
                </a:solidFill>
              </a:rPr>
              <a:t>0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23739"/>
              </p:ext>
            </p:extLst>
          </p:nvPr>
        </p:nvGraphicFramePr>
        <p:xfrm>
          <a:off x="429947" y="4419944"/>
          <a:ext cx="2052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Уравнение" r:id="rId10" imgW="914400" imgH="203200" progId="Equation.3">
                  <p:embed/>
                </p:oleObj>
              </mc:Choice>
              <mc:Fallback>
                <p:oleObj name="Уравнение" r:id="rId10" imgW="914400" imgH="2032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47" y="4419944"/>
                        <a:ext cx="2052637" cy="455612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482584" y="4416918"/>
            <a:ext cx="661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дискриминант квадратного уравнения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9676"/>
              </p:ext>
            </p:extLst>
          </p:nvPr>
        </p:nvGraphicFramePr>
        <p:xfrm>
          <a:off x="2146300" y="4865688"/>
          <a:ext cx="48752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Уравнение" r:id="rId12" imgW="2171700" imgH="469900" progId="Equation.3">
                  <p:embed/>
                </p:oleObj>
              </mc:Choice>
              <mc:Fallback>
                <p:oleObj name="Уравнение" r:id="rId12" imgW="2171700" imgH="46990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865688"/>
                        <a:ext cx="4875213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05485" y="624505"/>
            <a:ext cx="335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ах</a:t>
            </a:r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r>
              <a:rPr lang="ru-RU" sz="3200" i="1" dirty="0">
                <a:solidFill>
                  <a:srgbClr val="C00000"/>
                </a:solidFill>
              </a:rPr>
              <a:t> + </a:t>
            </a:r>
            <a:r>
              <a:rPr lang="en-US" sz="3200" i="1" dirty="0">
                <a:solidFill>
                  <a:srgbClr val="C00000"/>
                </a:solidFill>
              </a:rPr>
              <a:t>b</a:t>
            </a:r>
            <a:r>
              <a:rPr lang="ru-RU" sz="3200" i="1" dirty="0">
                <a:solidFill>
                  <a:srgbClr val="C00000"/>
                </a:solidFill>
              </a:rPr>
              <a:t>х + с = </a:t>
            </a:r>
            <a:r>
              <a:rPr lang="ru-RU" sz="3200" dirty="0">
                <a:solidFill>
                  <a:srgbClr val="C00000"/>
                </a:solidFill>
              </a:rPr>
              <a:t>0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75334"/>
              </p:ext>
            </p:extLst>
          </p:nvPr>
        </p:nvGraphicFramePr>
        <p:xfrm>
          <a:off x="413013" y="1212307"/>
          <a:ext cx="2052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Уравнение" r:id="rId4" imgW="914400" imgH="203200" progId="Equation.3">
                  <p:embed/>
                </p:oleObj>
              </mc:Choice>
              <mc:Fallback>
                <p:oleObj name="Уравнение" r:id="rId4" imgW="914400" imgH="203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13" y="1212307"/>
                        <a:ext cx="2052637" cy="455612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465650" y="1209280"/>
            <a:ext cx="661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дискриминант квадратного уравнения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04900" y="1829702"/>
            <a:ext cx="6934199" cy="943511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dirty="0" smtClean="0">
                <a:solidFill>
                  <a:srgbClr val="002060"/>
                </a:solidFill>
              </a:rPr>
              <a:t> 1) </a:t>
            </a:r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D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&lt;</a:t>
            </a:r>
            <a:r>
              <a:rPr lang="ru-RU" sz="2400" i="1" dirty="0" smtClean="0">
                <a:solidFill>
                  <a:srgbClr val="C00000"/>
                </a:solidFill>
              </a:rPr>
              <a:t> 0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то </a:t>
            </a:r>
            <a:r>
              <a:rPr lang="ru-RU" sz="2400" i="1" dirty="0">
                <a:solidFill>
                  <a:srgbClr val="002060"/>
                </a:solidFill>
              </a:rPr>
              <a:t>квадратное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уравнение </a:t>
            </a:r>
          </a:p>
          <a:p>
            <a:pPr indent="177800" algn="just"/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 smtClean="0">
                <a:solidFill>
                  <a:srgbClr val="002060"/>
                </a:solidFill>
              </a:rPr>
              <a:t> не имеет корней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93712" y="2897563"/>
            <a:ext cx="6945387" cy="943511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dirty="0" smtClean="0">
                <a:solidFill>
                  <a:srgbClr val="002060"/>
                </a:solidFill>
              </a:rPr>
              <a:t> 2) </a:t>
            </a:r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D</a:t>
            </a:r>
            <a:r>
              <a:rPr lang="ru-RU" sz="2400" i="1" dirty="0" smtClean="0">
                <a:solidFill>
                  <a:srgbClr val="C00000"/>
                </a:solidFill>
              </a:rPr>
              <a:t> = 0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то </a:t>
            </a:r>
            <a:r>
              <a:rPr lang="ru-RU" sz="2400" i="1" dirty="0">
                <a:solidFill>
                  <a:srgbClr val="002060"/>
                </a:solidFill>
              </a:rPr>
              <a:t>квадратное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уравнение </a:t>
            </a:r>
          </a:p>
          <a:p>
            <a:pPr indent="177800" algn="just"/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 smtClean="0">
                <a:solidFill>
                  <a:srgbClr val="002060"/>
                </a:solidFill>
              </a:rPr>
              <a:t> имеет один корень: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68198"/>
              </p:ext>
            </p:extLst>
          </p:nvPr>
        </p:nvGraphicFramePr>
        <p:xfrm>
          <a:off x="7015170" y="3502773"/>
          <a:ext cx="14255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Уравнение" r:id="rId6" imgW="634725" imgH="393529" progId="Equation.3">
                  <p:embed/>
                </p:oleObj>
              </mc:Choice>
              <mc:Fallback>
                <p:oleObj name="Уравнение" r:id="rId6" imgW="634725" imgH="393529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70" y="3502773"/>
                        <a:ext cx="1425575" cy="884238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31055" y="4517364"/>
            <a:ext cx="6945387" cy="943511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dirty="0" smtClean="0">
                <a:solidFill>
                  <a:srgbClr val="002060"/>
                </a:solidFill>
              </a:rPr>
              <a:t> 3) </a:t>
            </a:r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D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&gt;</a:t>
            </a:r>
            <a:r>
              <a:rPr lang="ru-RU" sz="2400" i="1" dirty="0" smtClean="0">
                <a:solidFill>
                  <a:srgbClr val="C00000"/>
                </a:solidFill>
              </a:rPr>
              <a:t> 0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то </a:t>
            </a:r>
            <a:r>
              <a:rPr lang="ru-RU" sz="2400" i="1" dirty="0">
                <a:solidFill>
                  <a:srgbClr val="002060"/>
                </a:solidFill>
              </a:rPr>
              <a:t>квадратное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уравнение </a:t>
            </a:r>
          </a:p>
          <a:p>
            <a:pPr indent="177800" algn="just"/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 smtClean="0">
                <a:solidFill>
                  <a:srgbClr val="002060"/>
                </a:solidFill>
              </a:rPr>
              <a:t> имеет два корня: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32171"/>
              </p:ext>
            </p:extLst>
          </p:nvPr>
        </p:nvGraphicFramePr>
        <p:xfrm>
          <a:off x="2057361" y="5652184"/>
          <a:ext cx="501808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Уравнение" r:id="rId8" imgW="2235200" imgH="431800" progId="Equation.3">
                  <p:embed/>
                </p:oleObj>
              </mc:Choice>
              <mc:Fallback>
                <p:oleObj name="Уравнение" r:id="rId8" imgW="2235200" imgH="4318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61" y="5652184"/>
                        <a:ext cx="5018088" cy="969962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7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917" y="1168170"/>
            <a:ext cx="308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5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56576" y="5594981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-5</a:t>
            </a:r>
            <a:r>
              <a:rPr lang="ru-RU" sz="2800" dirty="0" smtClean="0">
                <a:solidFill>
                  <a:srgbClr val="002060"/>
                </a:solidFill>
              </a:rPr>
              <a:t>; 1.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32664"/>
              </p:ext>
            </p:extLst>
          </p:nvPr>
        </p:nvGraphicFramePr>
        <p:xfrm>
          <a:off x="1101014" y="2174182"/>
          <a:ext cx="2052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Уравнение" r:id="rId4" imgW="914400" imgH="203200" progId="Equation.3">
                  <p:embed/>
                </p:oleObj>
              </mc:Choice>
              <mc:Fallback>
                <p:oleObj name="Уравнение" r:id="rId4" imgW="914400" imgH="20320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174182"/>
                        <a:ext cx="20526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46516"/>
              </p:ext>
            </p:extLst>
          </p:nvPr>
        </p:nvGraphicFramePr>
        <p:xfrm>
          <a:off x="1101014" y="1752437"/>
          <a:ext cx="327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Уравнение" r:id="rId6" imgW="1459866" imgH="203112" progId="Equation.3">
                  <p:embed/>
                </p:oleObj>
              </mc:Choice>
              <mc:Fallback>
                <p:oleObj name="Уравнение" r:id="rId6" imgW="1459866" imgH="203112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1752437"/>
                        <a:ext cx="327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04209"/>
              </p:ext>
            </p:extLst>
          </p:nvPr>
        </p:nvGraphicFramePr>
        <p:xfrm>
          <a:off x="1101014" y="3263177"/>
          <a:ext cx="25098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Уравнение" r:id="rId8" imgW="1117600" imgH="431800" progId="Equation.3">
                  <p:embed/>
                </p:oleObj>
              </mc:Choice>
              <mc:Fallback>
                <p:oleObj name="Уравнение" r:id="rId8" imgW="1117600" imgH="43180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3263177"/>
                        <a:ext cx="25098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87782"/>
              </p:ext>
            </p:extLst>
          </p:nvPr>
        </p:nvGraphicFramePr>
        <p:xfrm>
          <a:off x="1101014" y="4499456"/>
          <a:ext cx="25368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Уравнение" r:id="rId10" imgW="1129810" imgH="431613" progId="Equation.3">
                  <p:embed/>
                </p:oleObj>
              </mc:Choice>
              <mc:Fallback>
                <p:oleObj name="Уравнение" r:id="rId10" imgW="1129810" imgH="431613" progId="Equation.3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4499456"/>
                        <a:ext cx="25368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29458"/>
              </p:ext>
            </p:extLst>
          </p:nvPr>
        </p:nvGraphicFramePr>
        <p:xfrm>
          <a:off x="3624345" y="3261190"/>
          <a:ext cx="19383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Уравнение" r:id="rId12" imgW="863225" imgH="431613" progId="Equation.3">
                  <p:embed/>
                </p:oleObj>
              </mc:Choice>
              <mc:Fallback>
                <p:oleObj name="Уравнение" r:id="rId12" imgW="863225" imgH="431613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345" y="3261190"/>
                        <a:ext cx="19383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44814"/>
              </p:ext>
            </p:extLst>
          </p:nvPr>
        </p:nvGraphicFramePr>
        <p:xfrm>
          <a:off x="5576176" y="3346914"/>
          <a:ext cx="21955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Уравнение" r:id="rId14" imgW="977476" imgH="393529" progId="Equation.3">
                  <p:embed/>
                </p:oleObj>
              </mc:Choice>
              <mc:Fallback>
                <p:oleObj name="Уравнение" r:id="rId14" imgW="977476" imgH="393529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176" y="3346914"/>
                        <a:ext cx="21955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99858"/>
              </p:ext>
            </p:extLst>
          </p:nvPr>
        </p:nvGraphicFramePr>
        <p:xfrm>
          <a:off x="3637839" y="4493752"/>
          <a:ext cx="193833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Уравнение" r:id="rId16" imgW="863225" imgH="431613" progId="Equation.3">
                  <p:embed/>
                </p:oleObj>
              </mc:Choice>
              <mc:Fallback>
                <p:oleObj name="Уравнение" r:id="rId16" imgW="863225" imgH="431613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839" y="4493752"/>
                        <a:ext cx="1938337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48623"/>
              </p:ext>
            </p:extLst>
          </p:nvPr>
        </p:nvGraphicFramePr>
        <p:xfrm>
          <a:off x="5562683" y="4579476"/>
          <a:ext cx="2052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Уравнение" r:id="rId18" imgW="914400" imgH="393700" progId="Equation.3">
                  <p:embed/>
                </p:oleObj>
              </mc:Choice>
              <mc:Fallback>
                <p:oleObj name="Уравнение" r:id="rId18" imgW="914400" imgH="393700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83" y="4579476"/>
                        <a:ext cx="2052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935"/>
              </p:ext>
            </p:extLst>
          </p:nvPr>
        </p:nvGraphicFramePr>
        <p:xfrm>
          <a:off x="1101014" y="2683399"/>
          <a:ext cx="76977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Уравнение" r:id="rId20" imgW="3429000" imgH="228600" progId="Equation.3">
                  <p:embed/>
                </p:oleObj>
              </mc:Choice>
              <mc:Fallback>
                <p:oleObj name="Уравнение" r:id="rId20" imgW="3429000" imgH="228600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683399"/>
                        <a:ext cx="76977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9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917" y="1202038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2) 4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32664"/>
              </p:ext>
            </p:extLst>
          </p:nvPr>
        </p:nvGraphicFramePr>
        <p:xfrm>
          <a:off x="1101014" y="2174182"/>
          <a:ext cx="2052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Уравнение" r:id="rId4" imgW="914400" imgH="203200" progId="Equation.3">
                  <p:embed/>
                </p:oleObj>
              </mc:Choice>
              <mc:Fallback>
                <p:oleObj name="Уравнение" r:id="rId4" imgW="914400" imgH="20320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174182"/>
                        <a:ext cx="20526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17632"/>
              </p:ext>
            </p:extLst>
          </p:nvPr>
        </p:nvGraphicFramePr>
        <p:xfrm>
          <a:off x="1101014" y="1753217"/>
          <a:ext cx="33353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Уравнение" r:id="rId6" imgW="1485900" imgH="203200" progId="Equation.3">
                  <p:embed/>
                </p:oleObj>
              </mc:Choice>
              <mc:Fallback>
                <p:oleObj name="Уравнение" r:id="rId6" imgW="1485900" imgH="203200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1753217"/>
                        <a:ext cx="33353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04209"/>
              </p:ext>
            </p:extLst>
          </p:nvPr>
        </p:nvGraphicFramePr>
        <p:xfrm>
          <a:off x="1101014" y="3263177"/>
          <a:ext cx="25098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Уравнение" r:id="rId8" imgW="1117600" imgH="431800" progId="Equation.3">
                  <p:embed/>
                </p:oleObj>
              </mc:Choice>
              <mc:Fallback>
                <p:oleObj name="Уравнение" r:id="rId8" imgW="1117600" imgH="431800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3263177"/>
                        <a:ext cx="25098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87782"/>
              </p:ext>
            </p:extLst>
          </p:nvPr>
        </p:nvGraphicFramePr>
        <p:xfrm>
          <a:off x="1101014" y="4499456"/>
          <a:ext cx="25368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Уравнение" r:id="rId10" imgW="1129810" imgH="431613" progId="Equation.3">
                  <p:embed/>
                </p:oleObj>
              </mc:Choice>
              <mc:Fallback>
                <p:oleObj name="Уравнение" r:id="rId10" imgW="1129810" imgH="431613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4499456"/>
                        <a:ext cx="25368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88956"/>
              </p:ext>
            </p:extLst>
          </p:nvPr>
        </p:nvGraphicFramePr>
        <p:xfrm>
          <a:off x="3638550" y="3260725"/>
          <a:ext cx="19097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Уравнение" r:id="rId12" imgW="850531" imgH="431613" progId="Equation.3">
                  <p:embed/>
                </p:oleObj>
              </mc:Choice>
              <mc:Fallback>
                <p:oleObj name="Уравнение" r:id="rId12" imgW="850531" imgH="431613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260725"/>
                        <a:ext cx="190976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39152"/>
              </p:ext>
            </p:extLst>
          </p:nvPr>
        </p:nvGraphicFramePr>
        <p:xfrm>
          <a:off x="5548313" y="3260725"/>
          <a:ext cx="17684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Уравнение" r:id="rId14" imgW="787400" imgH="431800" progId="Equation.3">
                  <p:embed/>
                </p:oleObj>
              </mc:Choice>
              <mc:Fallback>
                <p:oleObj name="Уравнение" r:id="rId14" imgW="787400" imgH="431800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3260725"/>
                        <a:ext cx="17684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39441"/>
              </p:ext>
            </p:extLst>
          </p:nvPr>
        </p:nvGraphicFramePr>
        <p:xfrm>
          <a:off x="1101014" y="2682097"/>
          <a:ext cx="75565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Уравнение" r:id="rId16" imgW="3365500" imgH="228600" progId="Equation.3">
                  <p:embed/>
                </p:oleObj>
              </mc:Choice>
              <mc:Fallback>
                <p:oleObj name="Уравнение" r:id="rId16" imgW="3365500" imgH="228600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682097"/>
                        <a:ext cx="75565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79894"/>
              </p:ext>
            </p:extLst>
          </p:nvPr>
        </p:nvGraphicFramePr>
        <p:xfrm>
          <a:off x="3652920" y="4496323"/>
          <a:ext cx="19097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Уравнение" r:id="rId18" imgW="850531" imgH="431613" progId="Equation.3">
                  <p:embed/>
                </p:oleObj>
              </mc:Choice>
              <mc:Fallback>
                <p:oleObj name="Уравнение" r:id="rId18" imgW="850531" imgH="431613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920" y="4496323"/>
                        <a:ext cx="190976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97962"/>
              </p:ext>
            </p:extLst>
          </p:nvPr>
        </p:nvGraphicFramePr>
        <p:xfrm>
          <a:off x="5578475" y="4492628"/>
          <a:ext cx="17383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Уравнение" r:id="rId20" imgW="774364" imgH="431613" progId="Equation.3">
                  <p:embed/>
                </p:oleObj>
              </mc:Choice>
              <mc:Fallback>
                <p:oleObj name="Уравнение" r:id="rId20" imgW="774364" imgH="431613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492628"/>
                        <a:ext cx="173831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879396" y="5486352"/>
            <a:ext cx="3385208" cy="969963"/>
            <a:chOff x="3256576" y="5388543"/>
            <a:chExt cx="3385208" cy="969963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256576" y="5594981"/>
              <a:ext cx="1476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u="sng" dirty="0" smtClean="0">
                  <a:solidFill>
                    <a:srgbClr val="002060"/>
                  </a:solidFill>
                </a:rPr>
                <a:t>Ответ:</a:t>
              </a:r>
              <a:r>
                <a:rPr lang="ru-RU" sz="2800" i="1" dirty="0" smtClean="0">
                  <a:solidFill>
                    <a:srgbClr val="002060"/>
                  </a:solidFill>
                </a:rPr>
                <a:t>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903102"/>
                </p:ext>
              </p:extLst>
            </p:nvPr>
          </p:nvGraphicFramePr>
          <p:xfrm>
            <a:off x="4901884" y="5388543"/>
            <a:ext cx="1739900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8" name="Уравнение" r:id="rId22" imgW="774364" imgH="431613" progId="Equation.3">
                    <p:embed/>
                  </p:oleObj>
                </mc:Choice>
                <mc:Fallback>
                  <p:oleObj name="Уравнение" r:id="rId22" imgW="774364" imgH="431613" progId="Equation.3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1884" y="5388543"/>
                          <a:ext cx="1739900" cy="969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032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917" y="1202038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3) 4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12</a:t>
            </a:r>
            <a:r>
              <a:rPr lang="ru-RU" sz="2800" i="1" dirty="0" smtClean="0">
                <a:solidFill>
                  <a:srgbClr val="002060"/>
                </a:solidFill>
              </a:rPr>
              <a:t>х + </a:t>
            </a:r>
            <a:r>
              <a:rPr lang="ru-RU" sz="2800" dirty="0" smtClean="0">
                <a:solidFill>
                  <a:srgbClr val="002060"/>
                </a:solidFill>
              </a:rPr>
              <a:t>9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32664"/>
              </p:ext>
            </p:extLst>
          </p:nvPr>
        </p:nvGraphicFramePr>
        <p:xfrm>
          <a:off x="1101014" y="2174182"/>
          <a:ext cx="2052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Уравнение" r:id="rId4" imgW="914400" imgH="203200" progId="Equation.3">
                  <p:embed/>
                </p:oleObj>
              </mc:Choice>
              <mc:Fallback>
                <p:oleObj name="Уравнение" r:id="rId4" imgW="914400" imgH="20320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174182"/>
                        <a:ext cx="20526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016140"/>
              </p:ext>
            </p:extLst>
          </p:nvPr>
        </p:nvGraphicFramePr>
        <p:xfrm>
          <a:off x="1101014" y="1760764"/>
          <a:ext cx="35337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Уравнение" r:id="rId6" imgW="1574800" imgH="203200" progId="Equation.3">
                  <p:embed/>
                </p:oleObj>
              </mc:Choice>
              <mc:Fallback>
                <p:oleObj name="Уравнение" r:id="rId6" imgW="1574800" imgH="2032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1760764"/>
                        <a:ext cx="35337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9400"/>
              </p:ext>
            </p:extLst>
          </p:nvPr>
        </p:nvGraphicFramePr>
        <p:xfrm>
          <a:off x="1101014" y="3345692"/>
          <a:ext cx="15113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Уравнение" r:id="rId8" imgW="672808" imgH="393529" progId="Equation.3">
                  <p:embed/>
                </p:oleObj>
              </mc:Choice>
              <mc:Fallback>
                <p:oleObj name="Уравнение" r:id="rId8" imgW="672808" imgH="393529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3345692"/>
                        <a:ext cx="151130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52974"/>
              </p:ext>
            </p:extLst>
          </p:nvPr>
        </p:nvGraphicFramePr>
        <p:xfrm>
          <a:off x="2612314" y="3347379"/>
          <a:ext cx="10556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Уравнение" r:id="rId10" imgW="469696" imgH="393529" progId="Equation.3">
                  <p:embed/>
                </p:oleObj>
              </mc:Choice>
              <mc:Fallback>
                <p:oleObj name="Уравнение" r:id="rId10" imgW="469696" imgH="393529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314" y="3347379"/>
                        <a:ext cx="10556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66172"/>
              </p:ext>
            </p:extLst>
          </p:nvPr>
        </p:nvGraphicFramePr>
        <p:xfrm>
          <a:off x="3603097" y="3348173"/>
          <a:ext cx="12557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Уравнение" r:id="rId12" imgW="558558" imgH="393529" progId="Equation.3">
                  <p:embed/>
                </p:oleObj>
              </mc:Choice>
              <mc:Fallback>
                <p:oleObj name="Уравнение" r:id="rId12" imgW="558558" imgH="393529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097" y="3348173"/>
                        <a:ext cx="12557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38450"/>
              </p:ext>
            </p:extLst>
          </p:nvPr>
        </p:nvGraphicFramePr>
        <p:xfrm>
          <a:off x="1101014" y="2671185"/>
          <a:ext cx="76422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Уравнение" r:id="rId14" imgW="3403600" imgH="241300" progId="Equation.3">
                  <p:embed/>
                </p:oleObj>
              </mc:Choice>
              <mc:Fallback>
                <p:oleObj name="Уравнение" r:id="rId14" imgW="3403600" imgH="2413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671185"/>
                        <a:ext cx="76422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386419" y="4605126"/>
            <a:ext cx="216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1,</a:t>
            </a:r>
            <a:r>
              <a:rPr lang="en-US" sz="2800" dirty="0" smtClean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917" y="1193571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4) 2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+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53846" y="3866840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нет корней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71136"/>
              </p:ext>
            </p:extLst>
          </p:nvPr>
        </p:nvGraphicFramePr>
        <p:xfrm>
          <a:off x="1101014" y="2182649"/>
          <a:ext cx="2052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Уравнение" r:id="rId4" imgW="914400" imgH="203200" progId="Equation.3">
                  <p:embed/>
                </p:oleObj>
              </mc:Choice>
              <mc:Fallback>
                <p:oleObj name="Уравнение" r:id="rId4" imgW="914400" imgH="2032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182649"/>
                        <a:ext cx="20526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98674"/>
              </p:ext>
            </p:extLst>
          </p:nvPr>
        </p:nvGraphicFramePr>
        <p:xfrm>
          <a:off x="1101014" y="1752438"/>
          <a:ext cx="33067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Уравнение" r:id="rId6" imgW="1473200" imgH="203200" progId="Equation.3">
                  <p:embed/>
                </p:oleObj>
              </mc:Choice>
              <mc:Fallback>
                <p:oleObj name="Уравнение" r:id="rId6" imgW="1473200" imgH="2032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1752438"/>
                        <a:ext cx="33067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55401"/>
              </p:ext>
            </p:extLst>
          </p:nvPr>
        </p:nvGraphicFramePr>
        <p:xfrm>
          <a:off x="1101014" y="2656947"/>
          <a:ext cx="63007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Уравнение" r:id="rId8" imgW="2806700" imgH="241300" progId="Equation.3">
                  <p:embed/>
                </p:oleObj>
              </mc:Choice>
              <mc:Fallback>
                <p:oleObj name="Уравнение" r:id="rId8" imgW="2806700" imgH="2413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2656947"/>
                        <a:ext cx="63007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96017"/>
              </p:ext>
            </p:extLst>
          </p:nvPr>
        </p:nvGraphicFramePr>
        <p:xfrm>
          <a:off x="1101014" y="3218978"/>
          <a:ext cx="2595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Уравнение" r:id="rId10" imgW="1155700" imgH="203200" progId="Equation.3">
                  <p:embed/>
                </p:oleObj>
              </mc:Choice>
              <mc:Fallback>
                <p:oleObj name="Уравнение" r:id="rId10" imgW="1155700" imgH="20320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4" y="3218978"/>
                        <a:ext cx="2595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4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 1: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93996"/>
              </p:ext>
            </p:extLst>
          </p:nvPr>
        </p:nvGraphicFramePr>
        <p:xfrm>
          <a:off x="342900" y="1146175"/>
          <a:ext cx="31067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Формула" r:id="rId4" imgW="1384300" imgH="393700" progId="Equation.3">
                  <p:embed/>
                </p:oleObj>
              </mc:Choice>
              <mc:Fallback>
                <p:oleObj name="Формула" r:id="rId4" imgW="1384300" imgH="3937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6175"/>
                        <a:ext cx="31067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94980"/>
              </p:ext>
            </p:extLst>
          </p:nvPr>
        </p:nvGraphicFramePr>
        <p:xfrm>
          <a:off x="342900" y="2257946"/>
          <a:ext cx="36369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Формула" r:id="rId6" imgW="1625600" imgH="419100" progId="Equation.3">
                  <p:embed/>
                </p:oleObj>
              </mc:Choice>
              <mc:Fallback>
                <p:oleObj name="Формула" r:id="rId6" imgW="1625600" imgH="4191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257946"/>
                        <a:ext cx="36369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42108"/>
              </p:ext>
            </p:extLst>
          </p:nvPr>
        </p:nvGraphicFramePr>
        <p:xfrm>
          <a:off x="4229100" y="2451100"/>
          <a:ext cx="4011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Формула" r:id="rId8" imgW="1790700" imgH="215900" progId="Equation.3">
                  <p:embed/>
                </p:oleObj>
              </mc:Choice>
              <mc:Fallback>
                <p:oleObj name="Формула" r:id="rId8" imgW="1790700" imgH="21590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451100"/>
                        <a:ext cx="4011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722" y="19441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89826" y="197202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+</a:t>
            </a:r>
            <a:r>
              <a:rPr lang="ru-RU" dirty="0" smtClean="0"/>
              <a:t>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64249" y="19725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х</a:t>
            </a:r>
            <a:endParaRPr lang="ru-RU" i="1" dirty="0"/>
          </a:p>
        </p:txBody>
      </p:sp>
      <p:sp>
        <p:nvSpPr>
          <p:cNvPr id="3" name="Дуга 2"/>
          <p:cNvSpPr/>
          <p:nvPr/>
        </p:nvSpPr>
        <p:spPr>
          <a:xfrm>
            <a:off x="-251296" y="1386997"/>
            <a:ext cx="914400" cy="914400"/>
          </a:xfrm>
          <a:prstGeom prst="arc">
            <a:avLst>
              <a:gd name="adj1" fmla="val 1911959"/>
              <a:gd name="adj2" fmla="val 5191744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1965406" y="1428506"/>
            <a:ext cx="914400" cy="914400"/>
          </a:xfrm>
          <a:prstGeom prst="arc">
            <a:avLst>
              <a:gd name="adj1" fmla="val 1911959"/>
              <a:gd name="adj2" fmla="val 546875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flipH="1">
            <a:off x="2946263" y="1485278"/>
            <a:ext cx="914400" cy="914400"/>
          </a:xfrm>
          <a:prstGeom prst="arc">
            <a:avLst>
              <a:gd name="adj1" fmla="val 1911959"/>
              <a:gd name="adj2" fmla="val 5257895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63092"/>
              </p:ext>
            </p:extLst>
          </p:nvPr>
        </p:nvGraphicFramePr>
        <p:xfrm>
          <a:off x="342900" y="3286120"/>
          <a:ext cx="4267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Формула" r:id="rId10" imgW="1905000" imgH="444500" progId="Equation.3">
                  <p:embed/>
                </p:oleObj>
              </mc:Choice>
              <mc:Fallback>
                <p:oleObj name="Формула" r:id="rId10" imgW="1905000" imgH="4445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286120"/>
                        <a:ext cx="42672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18491"/>
              </p:ext>
            </p:extLst>
          </p:nvPr>
        </p:nvGraphicFramePr>
        <p:xfrm>
          <a:off x="342900" y="4281487"/>
          <a:ext cx="4151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6" name="Формула" r:id="rId12" imgW="1854200" imgH="444500" progId="Equation.3">
                  <p:embed/>
                </p:oleObj>
              </mc:Choice>
              <mc:Fallback>
                <p:oleObj name="Формула" r:id="rId12" imgW="1854200" imgH="4445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281487"/>
                        <a:ext cx="41513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41422"/>
              </p:ext>
            </p:extLst>
          </p:nvPr>
        </p:nvGraphicFramePr>
        <p:xfrm>
          <a:off x="342900" y="5269230"/>
          <a:ext cx="21605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7" name="Формула" r:id="rId14" imgW="965200" imgH="444500" progId="Equation.3">
                  <p:embed/>
                </p:oleObj>
              </mc:Choice>
              <mc:Fallback>
                <p:oleObj name="Формула" r:id="rId14" imgW="965200" imgH="4445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269230"/>
                        <a:ext cx="21605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14839"/>
              </p:ext>
            </p:extLst>
          </p:nvPr>
        </p:nvGraphicFramePr>
        <p:xfrm>
          <a:off x="6399213" y="2984500"/>
          <a:ext cx="2528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" name="Формула" r:id="rId16" imgW="1129810" imgH="203112" progId="Equation.3">
                  <p:embed/>
                </p:oleObj>
              </mc:Choice>
              <mc:Fallback>
                <p:oleObj name="Формула" r:id="rId16" imgW="1129810" imgH="203112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2984500"/>
                        <a:ext cx="25288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39477"/>
              </p:ext>
            </p:extLst>
          </p:nvPr>
        </p:nvGraphicFramePr>
        <p:xfrm>
          <a:off x="6444672" y="3470565"/>
          <a:ext cx="233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9" name="Формула" r:id="rId18" imgW="1040948" imgH="203112" progId="Equation.3">
                  <p:embed/>
                </p:oleObj>
              </mc:Choice>
              <mc:Fallback>
                <p:oleObj name="Формула" r:id="rId18" imgW="1040948" imgH="203112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672" y="3470565"/>
                        <a:ext cx="2336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4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3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 1: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901610"/>
              </p:ext>
            </p:extLst>
          </p:nvPr>
        </p:nvGraphicFramePr>
        <p:xfrm>
          <a:off x="3454400" y="1289863"/>
          <a:ext cx="224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Формула" r:id="rId4" imgW="1002865" imgH="444307" progId="Equation.3">
                  <p:embed/>
                </p:oleObj>
              </mc:Choice>
              <mc:Fallback>
                <p:oleObj name="Формула" r:id="rId4" imgW="1002865" imgH="444307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289863"/>
                        <a:ext cx="2247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50399"/>
              </p:ext>
            </p:extLst>
          </p:nvPr>
        </p:nvGraphicFramePr>
        <p:xfrm>
          <a:off x="3454400" y="2310597"/>
          <a:ext cx="29924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Формула" r:id="rId6" imgW="1333500" imgH="419100" progId="Equation.3">
                  <p:embed/>
                </p:oleObj>
              </mc:Choice>
              <mc:Fallback>
                <p:oleObj name="Формула" r:id="rId6" imgW="1333500" imgH="419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310597"/>
                        <a:ext cx="299243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61812"/>
              </p:ext>
            </p:extLst>
          </p:nvPr>
        </p:nvGraphicFramePr>
        <p:xfrm>
          <a:off x="3454400" y="3303911"/>
          <a:ext cx="21018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Формула" r:id="rId8" imgW="939392" imgH="393529" progId="Equation.3">
                  <p:embed/>
                </p:oleObj>
              </mc:Choice>
              <mc:Fallback>
                <p:oleObj name="Формула" r:id="rId8" imgW="939392" imgH="393529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303911"/>
                        <a:ext cx="21018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66255"/>
              </p:ext>
            </p:extLst>
          </p:nvPr>
        </p:nvGraphicFramePr>
        <p:xfrm>
          <a:off x="3454400" y="4120377"/>
          <a:ext cx="1168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Формула" r:id="rId10" imgW="520474" imgH="469696" progId="Equation.3">
                  <p:embed/>
                </p:oleObj>
              </mc:Choice>
              <mc:Fallback>
                <p:oleObj name="Формула" r:id="rId10" imgW="520474" imgH="469696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120377"/>
                        <a:ext cx="11684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66882" y="5336378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1.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 2: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93996"/>
              </p:ext>
            </p:extLst>
          </p:nvPr>
        </p:nvGraphicFramePr>
        <p:xfrm>
          <a:off x="320919" y="1129527"/>
          <a:ext cx="2336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Уравнение" r:id="rId4" imgW="1040948" imgH="393529" progId="Equation.3">
                  <p:embed/>
                </p:oleObj>
              </mc:Choice>
              <mc:Fallback>
                <p:oleObj name="Уравнение" r:id="rId4" imgW="1040948" imgH="393529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19" y="1129527"/>
                        <a:ext cx="2336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94980"/>
              </p:ext>
            </p:extLst>
          </p:nvPr>
        </p:nvGraphicFramePr>
        <p:xfrm>
          <a:off x="339012" y="2363732"/>
          <a:ext cx="28781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Уравнение" r:id="rId6" imgW="1282700" imgH="393700" progId="Equation.3">
                  <p:embed/>
                </p:oleObj>
              </mc:Choice>
              <mc:Fallback>
                <p:oleObj name="Уравнение" r:id="rId6" imgW="1282700" imgH="39370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12" y="2363732"/>
                        <a:ext cx="28781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42108"/>
              </p:ext>
            </p:extLst>
          </p:nvPr>
        </p:nvGraphicFramePr>
        <p:xfrm>
          <a:off x="4113977" y="2456348"/>
          <a:ext cx="4273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Уравнение" r:id="rId8" imgW="1904174" imgH="215806" progId="Equation.3">
                  <p:embed/>
                </p:oleObj>
              </mc:Choice>
              <mc:Fallback>
                <p:oleObj name="Уравнение" r:id="rId8" imgW="1904174" imgH="215806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977" y="2456348"/>
                        <a:ext cx="4273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599" y="20882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x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7819" y="208701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x-</a:t>
            </a:r>
            <a:r>
              <a:rPr lang="en-US" dirty="0" smtClean="0"/>
              <a:t>3)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25642" y="208701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2(</a:t>
            </a:r>
            <a:r>
              <a:rPr lang="en-US" i="1" dirty="0" smtClean="0"/>
              <a:t>x-</a:t>
            </a:r>
            <a:r>
              <a:rPr lang="en-US" dirty="0" smtClean="0"/>
              <a:t>3)</a:t>
            </a:r>
            <a:endParaRPr lang="ru-RU" dirty="0"/>
          </a:p>
        </p:txBody>
      </p:sp>
      <p:sp>
        <p:nvSpPr>
          <p:cNvPr id="3" name="Дуга 2"/>
          <p:cNvSpPr/>
          <p:nvPr/>
        </p:nvSpPr>
        <p:spPr>
          <a:xfrm>
            <a:off x="-109721" y="1561478"/>
            <a:ext cx="914400" cy="914400"/>
          </a:xfrm>
          <a:prstGeom prst="arc">
            <a:avLst>
              <a:gd name="adj1" fmla="val 1911959"/>
              <a:gd name="adj2" fmla="val 5191744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908131" y="1547569"/>
            <a:ext cx="914400" cy="914400"/>
          </a:xfrm>
          <a:prstGeom prst="arc">
            <a:avLst>
              <a:gd name="adj1" fmla="val 1911959"/>
              <a:gd name="adj2" fmla="val 546875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flipH="1">
            <a:off x="2292848" y="1561478"/>
            <a:ext cx="914400" cy="914400"/>
          </a:xfrm>
          <a:prstGeom prst="arc">
            <a:avLst>
              <a:gd name="adj1" fmla="val 1911959"/>
              <a:gd name="adj2" fmla="val 5257895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63092"/>
              </p:ext>
            </p:extLst>
          </p:nvPr>
        </p:nvGraphicFramePr>
        <p:xfrm>
          <a:off x="325965" y="3355651"/>
          <a:ext cx="5584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Уравнение" r:id="rId10" imgW="2489200" imgH="419100" progId="Equation.3">
                  <p:embed/>
                </p:oleObj>
              </mc:Choice>
              <mc:Fallback>
                <p:oleObj name="Уравнение" r:id="rId10" imgW="2489200" imgH="41910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65" y="3355651"/>
                        <a:ext cx="55848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18491"/>
              </p:ext>
            </p:extLst>
          </p:nvPr>
        </p:nvGraphicFramePr>
        <p:xfrm>
          <a:off x="325965" y="4273492"/>
          <a:ext cx="49006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Уравнение" r:id="rId12" imgW="2184400" imgH="444500" progId="Equation.3">
                  <p:embed/>
                </p:oleObj>
              </mc:Choice>
              <mc:Fallback>
                <p:oleObj name="Уравнение" r:id="rId12" imgW="2184400" imgH="4445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65" y="4273492"/>
                        <a:ext cx="49006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41422"/>
              </p:ext>
            </p:extLst>
          </p:nvPr>
        </p:nvGraphicFramePr>
        <p:xfrm>
          <a:off x="320919" y="5270442"/>
          <a:ext cx="32194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Уравнение" r:id="rId14" imgW="1435100" imgH="444500" progId="Equation.3">
                  <p:embed/>
                </p:oleObj>
              </mc:Choice>
              <mc:Fallback>
                <p:oleObj name="Уравнение" r:id="rId14" imgW="1435100" imgH="4445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19" y="5270442"/>
                        <a:ext cx="32194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14839"/>
              </p:ext>
            </p:extLst>
          </p:nvPr>
        </p:nvGraphicFramePr>
        <p:xfrm>
          <a:off x="6298142" y="2995170"/>
          <a:ext cx="27638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Уравнение" r:id="rId16" imgW="1231366" imgH="203112" progId="Equation.3">
                  <p:embed/>
                </p:oleObj>
              </mc:Choice>
              <mc:Fallback>
                <p:oleObj name="Уравнение" r:id="rId16" imgW="1231366" imgH="203112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142" y="2995170"/>
                        <a:ext cx="27638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39477"/>
              </p:ext>
            </p:extLst>
          </p:nvPr>
        </p:nvGraphicFramePr>
        <p:xfrm>
          <a:off x="6498696" y="3478908"/>
          <a:ext cx="2108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Уравнение" r:id="rId18" imgW="939392" imgH="203112" progId="Equation.3">
                  <p:embed/>
                </p:oleObj>
              </mc:Choice>
              <mc:Fallback>
                <p:oleObj name="Уравнение" r:id="rId18" imgW="939392" imgH="203112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696" y="3478908"/>
                        <a:ext cx="21082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4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3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4572000" y="83507"/>
            <a:ext cx="4440553" cy="627693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Древний Вавилон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778814"/>
            <a:ext cx="45929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002060"/>
                </a:solidFill>
              </a:rPr>
              <a:t>Уже во втором тысячелетии до нашей эры вавилоняне знали, как решать квадратные уравнения. </a:t>
            </a:r>
            <a:r>
              <a:rPr lang="ru-RU" sz="2000" i="1" dirty="0" smtClean="0">
                <a:solidFill>
                  <a:srgbClr val="002060"/>
                </a:solidFill>
              </a:rPr>
              <a:t>Решение их в</a:t>
            </a:r>
            <a:r>
              <a:rPr lang="ru-RU" sz="2000" i="1" dirty="0">
                <a:solidFill>
                  <a:srgbClr val="002060"/>
                </a:solidFill>
              </a:rPr>
              <a:t> Древнем </a:t>
            </a:r>
            <a:r>
              <a:rPr lang="ru-RU" sz="2000" i="1" dirty="0" smtClean="0">
                <a:solidFill>
                  <a:srgbClr val="002060"/>
                </a:solidFill>
              </a:rPr>
              <a:t>Вавилоне было </a:t>
            </a:r>
            <a:r>
              <a:rPr lang="ru-RU" sz="2000" i="1" dirty="0">
                <a:solidFill>
                  <a:srgbClr val="002060"/>
                </a:solidFill>
              </a:rPr>
              <a:t>тесно связано с практическими задачами, в </a:t>
            </a:r>
            <a:r>
              <a:rPr lang="ru-RU" sz="2000" i="1" dirty="0" smtClean="0">
                <a:solidFill>
                  <a:srgbClr val="002060"/>
                </a:solidFill>
              </a:rPr>
              <a:t>основном такими</a:t>
            </a:r>
            <a:r>
              <a:rPr lang="ru-RU" sz="2000" i="1" dirty="0">
                <a:solidFill>
                  <a:srgbClr val="002060"/>
                </a:solidFill>
              </a:rPr>
              <a:t>, как измерение площади земельных участков, земельные работы, связанные с военными нуждами; наличие этих познаний также </a:t>
            </a:r>
            <a:r>
              <a:rPr lang="ru-RU" sz="2000" i="1" dirty="0" smtClean="0">
                <a:solidFill>
                  <a:srgbClr val="002060"/>
                </a:solidFill>
              </a:rPr>
              <a:t>обусловлено развитием математики и астрономии </a:t>
            </a:r>
            <a:r>
              <a:rPr lang="ru-RU" sz="2000" i="1" dirty="0">
                <a:solidFill>
                  <a:srgbClr val="002060"/>
                </a:solidFill>
              </a:rPr>
              <a:t>вообще. Были известны способы решения как полных, так и неполных квадратных уравнений.</a:t>
            </a:r>
            <a:endParaRPr lang="ru-RU" sz="2000" i="1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4452" name="Picture 4" descr="Вавилон. История города Древнего мира  Вавилонская баш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8" y="252840"/>
            <a:ext cx="4109980" cy="570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909375" y="6134925"/>
            <a:ext cx="2696572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Вавилонская башня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 2: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33754"/>
              </p:ext>
            </p:extLst>
          </p:nvPr>
        </p:nvGraphicFramePr>
        <p:xfrm>
          <a:off x="4087620" y="2170004"/>
          <a:ext cx="4974043" cy="5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4" name="Уравнение" r:id="rId4" imgW="2273300" imgH="241300" progId="Equation.3">
                  <p:embed/>
                </p:oleObj>
              </mc:Choice>
              <mc:Fallback>
                <p:oleObj name="Уравнение" r:id="rId4" imgW="2273300" imgH="241300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620" y="2170004"/>
                        <a:ext cx="4974043" cy="526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93080"/>
              </p:ext>
            </p:extLst>
          </p:nvPr>
        </p:nvGraphicFramePr>
        <p:xfrm>
          <a:off x="4081005" y="1757061"/>
          <a:ext cx="3447454" cy="44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" name="Уравнение" r:id="rId6" imgW="1574800" imgH="203200" progId="Equation.3">
                  <p:embed/>
                </p:oleObj>
              </mc:Choice>
              <mc:Fallback>
                <p:oleObj name="Уравнение" r:id="rId6" imgW="1574800" imgH="203200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05" y="1757061"/>
                        <a:ext cx="3447454" cy="44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77252"/>
              </p:ext>
            </p:extLst>
          </p:nvPr>
        </p:nvGraphicFramePr>
        <p:xfrm>
          <a:off x="4081005" y="2743382"/>
          <a:ext cx="5090941" cy="44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" name="Уравнение" r:id="rId8" imgW="2324100" imgH="203200" progId="Equation.3">
                  <p:embed/>
                </p:oleObj>
              </mc:Choice>
              <mc:Fallback>
                <p:oleObj name="Уравнение" r:id="rId8" imgW="2324100" imgH="203200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05" y="2743382"/>
                        <a:ext cx="5090941" cy="44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25415"/>
              </p:ext>
            </p:extLst>
          </p:nvPr>
        </p:nvGraphicFramePr>
        <p:xfrm>
          <a:off x="330275" y="1192561"/>
          <a:ext cx="31908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Уравнение" r:id="rId10" imgW="1422400" imgH="444500" progId="Equation.3">
                  <p:embed/>
                </p:oleObj>
              </mc:Choice>
              <mc:Fallback>
                <p:oleObj name="Уравнение" r:id="rId10" imgW="1422400" imgH="444500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75" y="1192561"/>
                        <a:ext cx="31908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08805"/>
              </p:ext>
            </p:extLst>
          </p:nvPr>
        </p:nvGraphicFramePr>
        <p:xfrm>
          <a:off x="247197" y="2131512"/>
          <a:ext cx="33909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" name="Уравнение" r:id="rId12" imgW="1511300" imgH="482600" progId="Equation.3">
                  <p:embed/>
                </p:oleObj>
              </mc:Choice>
              <mc:Fallback>
                <p:oleObj name="Уравнение" r:id="rId12" imgW="1511300" imgH="482600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7" y="2131512"/>
                        <a:ext cx="33909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9822"/>
              </p:ext>
            </p:extLst>
          </p:nvPr>
        </p:nvGraphicFramePr>
        <p:xfrm>
          <a:off x="4081005" y="1216595"/>
          <a:ext cx="2695114" cy="44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" name="Уравнение" r:id="rId14" imgW="1231366" imgH="203112" progId="Equation.3">
                  <p:embed/>
                </p:oleObj>
              </mc:Choice>
              <mc:Fallback>
                <p:oleObj name="Уравнение" r:id="rId14" imgW="1231366" imgH="203112" progId="Equation.3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05" y="1216595"/>
                        <a:ext cx="2695114" cy="44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26807"/>
              </p:ext>
            </p:extLst>
          </p:nvPr>
        </p:nvGraphicFramePr>
        <p:xfrm>
          <a:off x="4087621" y="3167774"/>
          <a:ext cx="2447430" cy="94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Уравнение" r:id="rId16" imgW="1117600" imgH="431800" progId="Equation.3">
                  <p:embed/>
                </p:oleObj>
              </mc:Choice>
              <mc:Fallback>
                <p:oleObj name="Уравнение" r:id="rId16" imgW="1117600" imgH="431800" progId="Equation.3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621" y="3167774"/>
                        <a:ext cx="2447430" cy="945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09552"/>
              </p:ext>
            </p:extLst>
          </p:nvPr>
        </p:nvGraphicFramePr>
        <p:xfrm>
          <a:off x="6535051" y="3166584"/>
          <a:ext cx="2083813" cy="94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Уравнение" r:id="rId18" imgW="952087" imgH="431613" progId="Equation.3">
                  <p:embed/>
                </p:oleObj>
              </mc:Choice>
              <mc:Fallback>
                <p:oleObj name="Уравнение" r:id="rId18" imgW="952087" imgH="431613" progId="Equation.3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051" y="3166584"/>
                        <a:ext cx="2083813" cy="94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32671"/>
              </p:ext>
            </p:extLst>
          </p:nvPr>
        </p:nvGraphicFramePr>
        <p:xfrm>
          <a:off x="4081006" y="4012209"/>
          <a:ext cx="2475162" cy="94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" name="Уравнение" r:id="rId20" imgW="1129810" imgH="431613" progId="Equation.3">
                  <p:embed/>
                </p:oleObj>
              </mc:Choice>
              <mc:Fallback>
                <p:oleObj name="Уравнение" r:id="rId20" imgW="1129810" imgH="431613" progId="Equation.3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06" y="4012209"/>
                        <a:ext cx="2475162" cy="945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268880"/>
              </p:ext>
            </p:extLst>
          </p:nvPr>
        </p:nvGraphicFramePr>
        <p:xfrm>
          <a:off x="6541666" y="4013347"/>
          <a:ext cx="2475162" cy="94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Уравнение" r:id="rId22" imgW="1129810" imgH="431613" progId="Equation.3">
                  <p:embed/>
                </p:oleObj>
              </mc:Choice>
              <mc:Fallback>
                <p:oleObj name="Уравнение" r:id="rId22" imgW="1129810" imgH="431613" progId="Equation.3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666" y="4013347"/>
                        <a:ext cx="2475162" cy="945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07330"/>
              </p:ext>
            </p:extLst>
          </p:nvPr>
        </p:nvGraphicFramePr>
        <p:xfrm>
          <a:off x="247197" y="3141816"/>
          <a:ext cx="30210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Уравнение" r:id="rId24" imgW="1346200" imgH="482600" progId="Equation.3">
                  <p:embed/>
                </p:oleObj>
              </mc:Choice>
              <mc:Fallback>
                <p:oleObj name="Уравнение" r:id="rId24" imgW="1346200" imgH="482600" progId="Equation.3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7" y="3141816"/>
                        <a:ext cx="302101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84144"/>
              </p:ext>
            </p:extLst>
          </p:nvPr>
        </p:nvGraphicFramePr>
        <p:xfrm>
          <a:off x="242511" y="4138311"/>
          <a:ext cx="2109788" cy="157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" name="Уравнение" r:id="rId26" imgW="939392" imgH="710891" progId="Equation.3">
                  <p:embed/>
                </p:oleObj>
              </mc:Choice>
              <mc:Fallback>
                <p:oleObj name="Уравнение" r:id="rId26" imgW="939392" imgH="710891" progId="Equation.3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11" y="4138311"/>
                        <a:ext cx="2109788" cy="1572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805524" y="5581604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0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6; 2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70807"/>
              </p:ext>
            </p:extLst>
          </p:nvPr>
        </p:nvGraphicFramePr>
        <p:xfrm>
          <a:off x="2358914" y="4179296"/>
          <a:ext cx="1439179" cy="103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" name="Уравнение" r:id="rId28" imgW="634725" imgH="457002" progId="Equation.3">
                  <p:embed/>
                </p:oleObj>
              </mc:Choice>
              <mc:Fallback>
                <p:oleObj name="Уравнение" r:id="rId28" imgW="634725" imgH="457002" progId="Equation.3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914" y="4179296"/>
                        <a:ext cx="1439179" cy="1038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0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19187" y="1690694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16054" y="718621"/>
            <a:ext cx="7399867" cy="943511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i="1" dirty="0">
                <a:solidFill>
                  <a:srgbClr val="002060"/>
                </a:solidFill>
              </a:rPr>
              <a:t>Уравнение вида </a:t>
            </a:r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2400" baseline="30000" dirty="0" smtClean="0">
                <a:solidFill>
                  <a:srgbClr val="C00000"/>
                </a:solidFill>
              </a:rPr>
              <a:t>4</a:t>
            </a:r>
            <a:r>
              <a:rPr lang="ru-RU" sz="2400" i="1" dirty="0" smtClean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 + с = </a:t>
            </a:r>
            <a:r>
              <a:rPr lang="ru-RU" sz="2400" dirty="0" smtClean="0">
                <a:solidFill>
                  <a:srgbClr val="C00000"/>
                </a:solidFill>
              </a:rPr>
              <a:t>0 </a:t>
            </a:r>
            <a:r>
              <a:rPr lang="ru-RU" sz="2400" i="1" dirty="0" smtClean="0">
                <a:solidFill>
                  <a:srgbClr val="002060"/>
                </a:solidFill>
              </a:rPr>
              <a:t>называют </a:t>
            </a:r>
            <a:r>
              <a:rPr lang="ru-RU" sz="2400" i="1" dirty="0" smtClean="0">
                <a:solidFill>
                  <a:srgbClr val="C00000"/>
                </a:solidFill>
              </a:rPr>
              <a:t>биквадратным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5862" y="2162320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2800" baseline="30000" dirty="0" smtClean="0">
                <a:solidFill>
                  <a:srgbClr val="002060"/>
                </a:solidFill>
              </a:rPr>
              <a:t>4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20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12497"/>
              </p:ext>
            </p:extLst>
          </p:nvPr>
        </p:nvGraphicFramePr>
        <p:xfrm>
          <a:off x="198966" y="4175674"/>
          <a:ext cx="8746067" cy="48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Уравнение" r:id="rId4" imgW="4127500" imgH="228600" progId="Equation.3">
                  <p:embed/>
                </p:oleObj>
              </mc:Choice>
              <mc:Fallback>
                <p:oleObj name="Уравнение" r:id="rId4" imgW="4127500" imgH="22860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6" y="4175674"/>
                        <a:ext cx="8746067" cy="483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48141"/>
              </p:ext>
            </p:extLst>
          </p:nvPr>
        </p:nvGraphicFramePr>
        <p:xfrm>
          <a:off x="3467920" y="3177160"/>
          <a:ext cx="22240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Уравнение" r:id="rId6" imgW="990170" imgH="203112" progId="Equation.3">
                  <p:embed/>
                </p:oleObj>
              </mc:Choice>
              <mc:Fallback>
                <p:oleObj name="Уравнение" r:id="rId6" imgW="990170" imgH="203112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920" y="3177160"/>
                        <a:ext cx="22240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84979"/>
              </p:ext>
            </p:extLst>
          </p:nvPr>
        </p:nvGraphicFramePr>
        <p:xfrm>
          <a:off x="1511299" y="4496921"/>
          <a:ext cx="2416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Формула" r:id="rId8" imgW="1079032" imgH="431613" progId="Equation.3">
                  <p:embed/>
                </p:oleObj>
              </mc:Choice>
              <mc:Fallback>
                <p:oleObj name="Формула" r:id="rId8" imgW="1079032" imgH="431613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299" y="4496921"/>
                        <a:ext cx="2416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414562"/>
              </p:ext>
            </p:extLst>
          </p:nvPr>
        </p:nvGraphicFramePr>
        <p:xfrm>
          <a:off x="1511299" y="5338450"/>
          <a:ext cx="24717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Формула" r:id="rId10" imgW="1104900" imgH="431800" progId="Equation.3">
                  <p:embed/>
                </p:oleObj>
              </mc:Choice>
              <mc:Fallback>
                <p:oleObj name="Формула" r:id="rId10" imgW="1104900" imgH="4318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299" y="5338450"/>
                        <a:ext cx="24717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931909"/>
              </p:ext>
            </p:extLst>
          </p:nvPr>
        </p:nvGraphicFramePr>
        <p:xfrm>
          <a:off x="3987032" y="4492929"/>
          <a:ext cx="18526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" name="Уравнение" r:id="rId12" imgW="825500" imgH="431800" progId="Equation.3">
                  <p:embed/>
                </p:oleObj>
              </mc:Choice>
              <mc:Fallback>
                <p:oleObj name="Уравнение" r:id="rId12" imgW="825500" imgH="4318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032" y="4492929"/>
                        <a:ext cx="18526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67658"/>
              </p:ext>
            </p:extLst>
          </p:nvPr>
        </p:nvGraphicFramePr>
        <p:xfrm>
          <a:off x="5839644" y="4582739"/>
          <a:ext cx="21955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Уравнение" r:id="rId14" imgW="977476" imgH="393529" progId="Equation.3">
                  <p:embed/>
                </p:oleObj>
              </mc:Choice>
              <mc:Fallback>
                <p:oleObj name="Уравнение" r:id="rId14" imgW="977476" imgH="393529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644" y="4582739"/>
                        <a:ext cx="21955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02877"/>
              </p:ext>
            </p:extLst>
          </p:nvPr>
        </p:nvGraphicFramePr>
        <p:xfrm>
          <a:off x="3987032" y="5338450"/>
          <a:ext cx="18526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Уравнение" r:id="rId16" imgW="825500" imgH="431800" progId="Equation.3">
                  <p:embed/>
                </p:oleObj>
              </mc:Choice>
              <mc:Fallback>
                <p:oleObj name="Уравнение" r:id="rId16" imgW="825500" imgH="4318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032" y="5338450"/>
                        <a:ext cx="185261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71471"/>
              </p:ext>
            </p:extLst>
          </p:nvPr>
        </p:nvGraphicFramePr>
        <p:xfrm>
          <a:off x="5807074" y="5423493"/>
          <a:ext cx="1881188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" name="Уравнение" r:id="rId18" imgW="837836" imgH="393529" progId="Equation.3">
                  <p:embed/>
                </p:oleObj>
              </mc:Choice>
              <mc:Fallback>
                <p:oleObj name="Уравнение" r:id="rId18" imgW="837836" imgH="393529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4" y="5423493"/>
                        <a:ext cx="1881188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11644"/>
              </p:ext>
            </p:extLst>
          </p:nvPr>
        </p:nvGraphicFramePr>
        <p:xfrm>
          <a:off x="679450" y="2586038"/>
          <a:ext cx="77835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Уравнение" r:id="rId20" imgW="3467100" imgH="266700" progId="Equation.3">
                  <p:embed/>
                </p:oleObj>
              </mc:Choice>
              <mc:Fallback>
                <p:oleObj name="Уравнение" r:id="rId20" imgW="3467100" imgH="266700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586038"/>
                        <a:ext cx="77835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34723"/>
              </p:ext>
            </p:extLst>
          </p:nvPr>
        </p:nvGraphicFramePr>
        <p:xfrm>
          <a:off x="2868639" y="3719198"/>
          <a:ext cx="34226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name="Уравнение" r:id="rId22" imgW="1524000" imgH="203200" progId="Equation.3">
                  <p:embed/>
                </p:oleObj>
              </mc:Choice>
              <mc:Fallback>
                <p:oleObj name="Уравнение" r:id="rId22" imgW="1524000" imgH="203200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39" y="3719198"/>
                        <a:ext cx="34226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7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5068" y="701680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2800" baseline="30000" dirty="0" smtClean="0">
                <a:solidFill>
                  <a:srgbClr val="002060"/>
                </a:solidFill>
              </a:rPr>
              <a:t>4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1200" i="1" dirty="0" smtClean="0">
                <a:solidFill>
                  <a:srgbClr val="002060"/>
                </a:solidFill>
              </a:rPr>
              <a:t> 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20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84930"/>
              </p:ext>
            </p:extLst>
          </p:nvPr>
        </p:nvGraphicFramePr>
        <p:xfrm>
          <a:off x="2246313" y="1749848"/>
          <a:ext cx="5492913" cy="4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Уравнение" r:id="rId4" imgW="2730500" imgH="203200" progId="Equation.3">
                  <p:embed/>
                </p:oleObj>
              </mc:Choice>
              <mc:Fallback>
                <p:oleObj name="Уравнение" r:id="rId4" imgW="2730500" imgH="2032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749848"/>
                        <a:ext cx="5492913" cy="408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32768"/>
              </p:ext>
            </p:extLst>
          </p:nvPr>
        </p:nvGraphicFramePr>
        <p:xfrm>
          <a:off x="828675" y="1165225"/>
          <a:ext cx="13096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" name="Уравнение" r:id="rId6" imgW="583947" imgH="482391" progId="Equation.3">
                  <p:embed/>
                </p:oleObj>
              </mc:Choice>
              <mc:Fallback>
                <p:oleObj name="Уравнение" r:id="rId6" imgW="583947" imgH="482391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165225"/>
                        <a:ext cx="130968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73136"/>
              </p:ext>
            </p:extLst>
          </p:nvPr>
        </p:nvGraphicFramePr>
        <p:xfrm>
          <a:off x="1911350" y="2243138"/>
          <a:ext cx="5334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Уравнение" r:id="rId8" imgW="2743200" imgH="203200" progId="Equation.3">
                  <p:embed/>
                </p:oleObj>
              </mc:Choice>
              <mc:Fallback>
                <p:oleObj name="Уравнение" r:id="rId8" imgW="2743200" imgH="2032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243138"/>
                        <a:ext cx="533400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04421"/>
              </p:ext>
            </p:extLst>
          </p:nvPr>
        </p:nvGraphicFramePr>
        <p:xfrm>
          <a:off x="4029075" y="2657475"/>
          <a:ext cx="10826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Уравнение" r:id="rId10" imgW="482391" imgH="203112" progId="Equation.3">
                  <p:embed/>
                </p:oleObj>
              </mc:Choice>
              <mc:Fallback>
                <p:oleObj name="Уравнение" r:id="rId10" imgW="482391" imgH="203112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657475"/>
                        <a:ext cx="10826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1914"/>
              </p:ext>
            </p:extLst>
          </p:nvPr>
        </p:nvGraphicFramePr>
        <p:xfrm>
          <a:off x="3837781" y="3163373"/>
          <a:ext cx="14811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3" name="Уравнение" r:id="rId12" imgW="660113" imgH="482391" progId="Equation.3">
                  <p:embed/>
                </p:oleObj>
              </mc:Choice>
              <mc:Fallback>
                <p:oleObj name="Уравнение" r:id="rId12" imgW="660113" imgH="482391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81" y="3163373"/>
                        <a:ext cx="14811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515475" y="4372159"/>
            <a:ext cx="21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2800" dirty="0" smtClean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01" y="990420"/>
            <a:ext cx="9006598" cy="163121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prstClr val="black"/>
                </a:solidFill>
              </a:rPr>
              <a:t>Два велосипедиста одновременно отправились в </a:t>
            </a:r>
            <a:r>
              <a:rPr lang="ru-RU" sz="2000" dirty="0">
                <a:solidFill>
                  <a:prstClr val="black"/>
                </a:solidFill>
              </a:rPr>
              <a:t>88</a:t>
            </a:r>
            <a:r>
              <a:rPr lang="ru-RU" sz="2000" i="1" dirty="0">
                <a:solidFill>
                  <a:prstClr val="black"/>
                </a:solidFill>
              </a:rPr>
              <a:t>-километровый пробег. Первый ехал со скоростью, на </a:t>
            </a:r>
            <a:r>
              <a:rPr lang="ru-RU" sz="2000" dirty="0">
                <a:solidFill>
                  <a:prstClr val="black"/>
                </a:solidFill>
              </a:rPr>
              <a:t>3</a:t>
            </a:r>
            <a:r>
              <a:rPr lang="ru-RU" sz="2000" i="1" dirty="0">
                <a:solidFill>
                  <a:prstClr val="black"/>
                </a:solidFill>
              </a:rPr>
              <a:t> км/ч большей, </a:t>
            </a:r>
            <a:r>
              <a:rPr lang="ru-RU" sz="2000" i="1" dirty="0" smtClean="0">
                <a:solidFill>
                  <a:prstClr val="black"/>
                </a:solidFill>
              </a:rPr>
              <a:t>чем скорость второго</a:t>
            </a:r>
            <a:r>
              <a:rPr lang="ru-RU" sz="2000" i="1" dirty="0">
                <a:solidFill>
                  <a:prstClr val="black"/>
                </a:solidFill>
              </a:rPr>
              <a:t>, и прибыл к финишу на </a:t>
            </a:r>
            <a:r>
              <a:rPr lang="ru-RU" sz="2000" dirty="0">
                <a:solidFill>
                  <a:prstClr val="black"/>
                </a:solidFill>
              </a:rPr>
              <a:t>3</a:t>
            </a:r>
            <a:r>
              <a:rPr lang="ru-RU" sz="2000" i="1" dirty="0">
                <a:solidFill>
                  <a:prstClr val="black"/>
                </a:solidFill>
              </a:rPr>
              <a:t> часа раньше второго. Найти скорость велосипедиста, пришедшего к финишу вторым. Ответ дайте в км/ч.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69974"/>
              </p:ext>
            </p:extLst>
          </p:nvPr>
        </p:nvGraphicFramePr>
        <p:xfrm>
          <a:off x="626533" y="2821003"/>
          <a:ext cx="7914878" cy="2743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93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21057" y="2966220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v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6739" y="2913850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3090" y="3931737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090" y="4896936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430" y="4793048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48956" y="4854604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88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8956" y="3957136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88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Группа 42"/>
          <p:cNvGrpSpPr/>
          <p:nvPr/>
        </p:nvGrpSpPr>
        <p:grpSpPr>
          <a:xfrm>
            <a:off x="4917677" y="4642939"/>
            <a:ext cx="728132" cy="961716"/>
            <a:chOff x="5244383" y="4785267"/>
            <a:chExt cx="1220381" cy="9617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244383" y="4785267"/>
              <a:ext cx="1220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88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26285" y="5100652"/>
              <a:ext cx="7286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i="1" dirty="0" err="1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х</a:t>
              </a:r>
              <a:endParaRPr 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5460999" y="5266269"/>
              <a:ext cx="683599" cy="10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Прямоугольник 29"/>
          <p:cNvSpPr/>
          <p:nvPr/>
        </p:nvSpPr>
        <p:spPr>
          <a:xfrm>
            <a:off x="3247934" y="3870181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+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3738" y="2927321"/>
            <a:ext cx="1968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= </a:t>
            </a:r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v · 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2" name="Picture 2" descr="http://www.sportenphoto.org/BD21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003" t="17795" r="24023" b="20688"/>
          <a:stretch>
            <a:fillRect/>
          </a:stretch>
        </p:blipFill>
        <p:spPr bwMode="auto">
          <a:xfrm flipH="1">
            <a:off x="1544390" y="3879338"/>
            <a:ext cx="977219" cy="668866"/>
          </a:xfrm>
          <a:prstGeom prst="rect">
            <a:avLst/>
          </a:prstGeom>
          <a:noFill/>
        </p:spPr>
      </p:pic>
      <p:grpSp>
        <p:nvGrpSpPr>
          <p:cNvPr id="43" name="Группа 42"/>
          <p:cNvGrpSpPr/>
          <p:nvPr/>
        </p:nvGrpSpPr>
        <p:grpSpPr>
          <a:xfrm>
            <a:off x="4704475" y="3770873"/>
            <a:ext cx="1093734" cy="927849"/>
            <a:chOff x="5426286" y="4819134"/>
            <a:chExt cx="1833147" cy="92784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868766" y="4819134"/>
              <a:ext cx="1220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88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426286" y="5100652"/>
              <a:ext cx="18221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i="1" dirty="0" err="1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х</a:t>
              </a:r>
              <a:r>
                <a:rPr lang="ru-RU" sz="2800" i="1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+ </a:t>
              </a: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3</a:t>
              </a: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 bwMode="auto">
            <a:xfrm flipV="1">
              <a:off x="5460999" y="5266264"/>
              <a:ext cx="1798434" cy="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Выгнутая вправо стрелка 46"/>
          <p:cNvSpPr/>
          <p:nvPr/>
        </p:nvSpPr>
        <p:spPr bwMode="auto">
          <a:xfrm flipV="1">
            <a:off x="5951608" y="4151139"/>
            <a:ext cx="372532" cy="1111787"/>
          </a:xfrm>
          <a:prstGeom prst="curvedLeftArrow">
            <a:avLst>
              <a:gd name="adj1" fmla="val 17949"/>
              <a:gd name="adj2" fmla="val 50000"/>
              <a:gd name="adj3" fmla="val 32017"/>
            </a:avLst>
          </a:prstGeom>
          <a:solidFill>
            <a:srgbClr val="C00000">
              <a:alpha val="69804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6318313" y="423685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–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6786915" y="4350764"/>
            <a:ext cx="787048" cy="578882"/>
          </a:xfrm>
          <a:prstGeom prst="round2DiagRect">
            <a:avLst/>
          </a:prstGeom>
          <a:solidFill>
            <a:srgbClr val="F2CED2">
              <a:alpha val="50196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 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0" name="Picture 2" descr="http://www.sportenphoto.org/BD21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003" t="17795" r="24023" b="20688"/>
          <a:stretch>
            <a:fillRect/>
          </a:stretch>
        </p:blipFill>
        <p:spPr bwMode="auto">
          <a:xfrm flipH="1">
            <a:off x="1544390" y="4751290"/>
            <a:ext cx="977219" cy="668866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5467539" y="2737903"/>
            <a:ext cx="1340670" cy="1069664"/>
            <a:chOff x="6690477" y="1754199"/>
            <a:chExt cx="1340670" cy="10696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690477" y="1974332"/>
              <a:ext cx="8363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t</a:t>
              </a:r>
              <a:r>
                <a:rPr lang="ru-RU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 = 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595354" y="2177532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v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596413" y="1754199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s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 bwMode="auto">
            <a:xfrm flipV="1">
              <a:off x="7639178" y="2319866"/>
              <a:ext cx="387222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57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30" grpId="0"/>
      <p:bldP spid="31" grpId="0"/>
      <p:bldP spid="47" grpId="0" animBg="1"/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7135" y="989828"/>
            <a:ext cx="8421914" cy="132343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Пусть 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x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км/ч – скорость второго велосипедиста,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где </a:t>
            </a:r>
            <a:r>
              <a:rPr lang="ru-RU" sz="2000" i="1" dirty="0" err="1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+mj-lt"/>
              </a:rPr>
              <a:t>&gt;</a:t>
            </a:r>
            <a:r>
              <a:rPr lang="en-US" sz="12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0,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тогда скорость первого велосипедиста равна 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x</a:t>
            </a:r>
            <a:r>
              <a:rPr lang="en-US" sz="12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+</a:t>
            </a:r>
            <a:r>
              <a:rPr lang="en-US" sz="12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3</a:t>
            </a:r>
            <a:r>
              <a:rPr lang="en-US" sz="20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км/ч. Второй велосипедист был в пути на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3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часа больше, чем первый, отсюда имеем:</a:t>
            </a:r>
            <a:endParaRPr lang="en-US" sz="2000" i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7315" y="5912530"/>
            <a:ext cx="17604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8.</a:t>
            </a:r>
          </a:p>
        </p:txBody>
      </p:sp>
      <p:graphicFrame>
        <p:nvGraphicFramePr>
          <p:cNvPr id="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15573"/>
              </p:ext>
            </p:extLst>
          </p:nvPr>
        </p:nvGraphicFramePr>
        <p:xfrm>
          <a:off x="347135" y="3236444"/>
          <a:ext cx="36433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" name="Уравнение" r:id="rId4" imgW="1892300" imgH="215900" progId="Equation.3">
                  <p:embed/>
                </p:oleObj>
              </mc:Choice>
              <mc:Fallback>
                <p:oleObj name="Уравнение" r:id="rId4" imgW="1892300" imgH="215900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3236444"/>
                        <a:ext cx="36433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81024"/>
              </p:ext>
            </p:extLst>
          </p:nvPr>
        </p:nvGraphicFramePr>
        <p:xfrm>
          <a:off x="347135" y="5179204"/>
          <a:ext cx="2222429" cy="38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1" name="Формула" r:id="rId6" imgW="1155700" imgH="203200" progId="Equation.3">
                  <p:embed/>
                </p:oleObj>
              </mc:Choice>
              <mc:Fallback>
                <p:oleObj name="Формула" r:id="rId6" imgW="1155700" imgH="203200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5179204"/>
                        <a:ext cx="2222429" cy="389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26336"/>
              </p:ext>
            </p:extLst>
          </p:nvPr>
        </p:nvGraphicFramePr>
        <p:xfrm>
          <a:off x="347135" y="5705340"/>
          <a:ext cx="1220720" cy="87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2" name="Формула" r:id="rId8" imgW="634725" imgH="457002" progId="Equation.3">
                  <p:embed/>
                </p:oleObj>
              </mc:Choice>
              <mc:Fallback>
                <p:oleObj name="Формула" r:id="rId8" imgW="634725" imgH="457002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5705340"/>
                        <a:ext cx="1220720" cy="876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524099" y="6119898"/>
            <a:ext cx="4599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 не удовлетворяет условию х </a:t>
            </a:r>
            <a:r>
              <a:rPr lang="en-US" sz="2000" i="1" dirty="0" smtClean="0">
                <a:solidFill>
                  <a:prstClr val="black"/>
                </a:solidFill>
                <a:latin typeface="+mj-lt"/>
              </a:rPr>
              <a:t>&gt;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0</a:t>
            </a:r>
            <a:endParaRPr lang="ru-RU" sz="2000" dirty="0"/>
          </a:p>
        </p:txBody>
      </p:sp>
      <p:graphicFrame>
        <p:nvGraphicFramePr>
          <p:cNvPr id="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07471"/>
              </p:ext>
            </p:extLst>
          </p:nvPr>
        </p:nvGraphicFramePr>
        <p:xfrm>
          <a:off x="347135" y="2417383"/>
          <a:ext cx="20066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3" name="Уравнение" r:id="rId10" imgW="1040948" imgH="393529" progId="Equation.3">
                  <p:embed/>
                </p:oleObj>
              </mc:Choice>
              <mc:Fallback>
                <p:oleObj name="Уравнение" r:id="rId10" imgW="1040948" imgH="393529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2417383"/>
                        <a:ext cx="200660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57468"/>
              </p:ext>
            </p:extLst>
          </p:nvPr>
        </p:nvGraphicFramePr>
        <p:xfrm>
          <a:off x="3657600" y="2481263"/>
          <a:ext cx="26939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4" name="Уравнение" r:id="rId12" imgW="1396394" imgH="215806" progId="Equation.3">
                  <p:embed/>
                </p:oleObj>
              </mc:Choice>
              <mc:Fallback>
                <p:oleObj name="Уравнение" r:id="rId12" imgW="1396394" imgH="215806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81263"/>
                        <a:ext cx="26939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65032"/>
              </p:ext>
            </p:extLst>
          </p:nvPr>
        </p:nvGraphicFramePr>
        <p:xfrm>
          <a:off x="6824449" y="2503485"/>
          <a:ext cx="1935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5" name="Уравнение" r:id="rId14" imgW="1002865" imgH="203112" progId="Equation.3">
                  <p:embed/>
                </p:oleObj>
              </mc:Choice>
              <mc:Fallback>
                <p:oleObj name="Уравнение" r:id="rId14" imgW="1002865" imgH="203112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449" y="2503485"/>
                        <a:ext cx="19351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84726"/>
              </p:ext>
            </p:extLst>
          </p:nvPr>
        </p:nvGraphicFramePr>
        <p:xfrm>
          <a:off x="347135" y="3736617"/>
          <a:ext cx="3276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6" name="Уравнение" r:id="rId16" imgW="1701800" imgH="215900" progId="Equation.3">
                  <p:embed/>
                </p:oleObj>
              </mc:Choice>
              <mc:Fallback>
                <p:oleObj name="Уравнение" r:id="rId16" imgW="1701800" imgH="215900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3736617"/>
                        <a:ext cx="3276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88310"/>
              </p:ext>
            </p:extLst>
          </p:nvPr>
        </p:nvGraphicFramePr>
        <p:xfrm>
          <a:off x="347135" y="4203584"/>
          <a:ext cx="3227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7" name="Уравнение" r:id="rId18" imgW="1675673" imgH="253890" progId="Equation.3">
                  <p:embed/>
                </p:oleObj>
              </mc:Choice>
              <mc:Fallback>
                <p:oleObj name="Уравнение" r:id="rId18" imgW="1675673" imgH="25389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4203584"/>
                        <a:ext cx="322738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63404"/>
              </p:ext>
            </p:extLst>
          </p:nvPr>
        </p:nvGraphicFramePr>
        <p:xfrm>
          <a:off x="347135" y="4727855"/>
          <a:ext cx="1809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" name="Уравнение" r:id="rId20" imgW="939392" imgH="215806" progId="Equation.3">
                  <p:embed/>
                </p:oleObj>
              </mc:Choice>
              <mc:Fallback>
                <p:oleObj name="Уравнение" r:id="rId20" imgW="939392" imgH="215806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35" y="4727855"/>
                        <a:ext cx="18097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31702"/>
              </p:ext>
            </p:extLst>
          </p:nvPr>
        </p:nvGraphicFramePr>
        <p:xfrm>
          <a:off x="4358554" y="3197452"/>
          <a:ext cx="4363086" cy="4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9" name="Уравнение" r:id="rId22" imgW="2260600" imgH="228600" progId="Equation.3">
                  <p:embed/>
                </p:oleObj>
              </mc:Choice>
              <mc:Fallback>
                <p:oleObj name="Уравнение" r:id="rId22" imgW="2260600" imgH="228600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554" y="3197452"/>
                        <a:ext cx="4363086" cy="44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22485"/>
              </p:ext>
            </p:extLst>
          </p:nvPr>
        </p:nvGraphicFramePr>
        <p:xfrm>
          <a:off x="4358555" y="3743205"/>
          <a:ext cx="4319976" cy="39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0" name="Уравнение" r:id="rId24" imgW="2235200" imgH="203200" progId="Equation.3">
                  <p:embed/>
                </p:oleObj>
              </mc:Choice>
              <mc:Fallback>
                <p:oleObj name="Уравнение" r:id="rId24" imgW="2235200" imgH="203200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555" y="3743205"/>
                        <a:ext cx="4319976" cy="390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5719"/>
              </p:ext>
            </p:extLst>
          </p:nvPr>
        </p:nvGraphicFramePr>
        <p:xfrm>
          <a:off x="4358554" y="4075624"/>
          <a:ext cx="2158717" cy="83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1" name="Уравнение" r:id="rId26" imgW="1117600" imgH="431800" progId="Equation.3">
                  <p:embed/>
                </p:oleObj>
              </mc:Choice>
              <mc:Fallback>
                <p:oleObj name="Уравнение" r:id="rId26" imgW="1117600" imgH="4318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554" y="4075624"/>
                        <a:ext cx="2158717" cy="834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33261"/>
              </p:ext>
            </p:extLst>
          </p:nvPr>
        </p:nvGraphicFramePr>
        <p:xfrm>
          <a:off x="6675438" y="4074054"/>
          <a:ext cx="2084173" cy="83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" name="Уравнение" r:id="rId28" imgW="1079032" imgH="431613" progId="Equation.3">
                  <p:embed/>
                </p:oleObj>
              </mc:Choice>
              <mc:Fallback>
                <p:oleObj name="Уравнение" r:id="rId28" imgW="1079032" imgH="431613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4074054"/>
                        <a:ext cx="2084173" cy="835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4889"/>
              </p:ext>
            </p:extLst>
          </p:nvPr>
        </p:nvGraphicFramePr>
        <p:xfrm>
          <a:off x="4347728" y="4817433"/>
          <a:ext cx="2183177" cy="83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3" name="Уравнение" r:id="rId30" imgW="1129810" imgH="431613" progId="Equation.3">
                  <p:embed/>
                </p:oleObj>
              </mc:Choice>
              <mc:Fallback>
                <p:oleObj name="Уравнение" r:id="rId30" imgW="1129810" imgH="431613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728" y="4817433"/>
                        <a:ext cx="2183177" cy="833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27022"/>
              </p:ext>
            </p:extLst>
          </p:nvPr>
        </p:nvGraphicFramePr>
        <p:xfrm>
          <a:off x="6637890" y="4819154"/>
          <a:ext cx="2501900" cy="83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" name="Уравнение" r:id="rId32" imgW="1295400" imgH="431800" progId="Equation.3">
                  <p:embed/>
                </p:oleObj>
              </mc:Choice>
              <mc:Fallback>
                <p:oleObj name="Уравнение" r:id="rId32" imgW="1295400" imgH="43180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890" y="4819154"/>
                        <a:ext cx="2501900" cy="833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2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01" y="990420"/>
            <a:ext cx="9006598" cy="181588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Катер прошел 5 км по течению реки и 8 км по озеру, затратив на весь путь 1 час. Скорость течения равна 3 км/ч. Найти скорость катера по течению реки.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31151"/>
              </p:ext>
            </p:extLst>
          </p:nvPr>
        </p:nvGraphicFramePr>
        <p:xfrm>
          <a:off x="626533" y="2821003"/>
          <a:ext cx="7914878" cy="2743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93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по течению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по озеру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21057" y="2966220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v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6739" y="2913850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3090" y="3931737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090" y="4896936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430" y="4793048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48956" y="4854604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8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8956" y="3957136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Группа 42"/>
          <p:cNvGrpSpPr/>
          <p:nvPr/>
        </p:nvGrpSpPr>
        <p:grpSpPr>
          <a:xfrm>
            <a:off x="4917677" y="4642939"/>
            <a:ext cx="728132" cy="961716"/>
            <a:chOff x="5244383" y="4785267"/>
            <a:chExt cx="1220381" cy="9617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244383" y="4785267"/>
              <a:ext cx="1220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8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26285" y="5100652"/>
              <a:ext cx="7286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i="1" dirty="0" err="1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х</a:t>
              </a:r>
              <a:endParaRPr 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5460999" y="5266269"/>
              <a:ext cx="683599" cy="10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Прямоугольник 29"/>
          <p:cNvSpPr/>
          <p:nvPr/>
        </p:nvSpPr>
        <p:spPr>
          <a:xfrm>
            <a:off x="3247934" y="3870181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+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3738" y="2927321"/>
            <a:ext cx="1968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= </a:t>
            </a:r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v · 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704475" y="3770873"/>
            <a:ext cx="1093734" cy="927849"/>
            <a:chOff x="5426286" y="4819134"/>
            <a:chExt cx="1833147" cy="92784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868766" y="4819134"/>
              <a:ext cx="1220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</a:t>
              </a: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5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426286" y="5100652"/>
              <a:ext cx="18221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i="1" dirty="0" err="1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х</a:t>
              </a:r>
              <a:r>
                <a:rPr lang="ru-RU" sz="2800" i="1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+ </a:t>
              </a: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3</a:t>
              </a: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 bwMode="auto">
            <a:xfrm flipV="1">
              <a:off x="5460999" y="5266264"/>
              <a:ext cx="1798434" cy="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Выгнутая вправо стрелка 46"/>
          <p:cNvSpPr/>
          <p:nvPr/>
        </p:nvSpPr>
        <p:spPr bwMode="auto">
          <a:xfrm flipV="1">
            <a:off x="5951608" y="4151139"/>
            <a:ext cx="372532" cy="1111787"/>
          </a:xfrm>
          <a:prstGeom prst="curvedLeftArrow">
            <a:avLst>
              <a:gd name="adj1" fmla="val 17949"/>
              <a:gd name="adj2" fmla="val 50000"/>
              <a:gd name="adj3" fmla="val 32017"/>
            </a:avLst>
          </a:prstGeom>
          <a:solidFill>
            <a:srgbClr val="C00000">
              <a:alpha val="69804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6786915" y="4350764"/>
            <a:ext cx="787048" cy="578882"/>
          </a:xfrm>
          <a:prstGeom prst="round2DiagRect">
            <a:avLst/>
          </a:prstGeom>
          <a:solidFill>
            <a:srgbClr val="F2CED2">
              <a:alpha val="50196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467539" y="2737903"/>
            <a:ext cx="1340670" cy="1069664"/>
            <a:chOff x="6690477" y="1754199"/>
            <a:chExt cx="1340670" cy="10696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690477" y="1974332"/>
              <a:ext cx="8363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t</a:t>
              </a:r>
              <a:r>
                <a:rPr lang="ru-RU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 = 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595354" y="2177532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v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596413" y="1754199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s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 bwMode="auto">
            <a:xfrm flipV="1">
              <a:off x="7639178" y="2319866"/>
              <a:ext cx="387222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58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30" grpId="0"/>
      <p:bldP spid="31" grpId="0"/>
      <p:bldP spid="47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515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4075"/>
            <a:ext cx="7772400" cy="42856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Теперь вспомнив, что в общей сложности катер плыл 1 час, получаем уравнение:</a:t>
            </a:r>
          </a:p>
          <a:p>
            <a:r>
              <a:rPr lang="ru-RU" dirty="0">
                <a:solidFill>
                  <a:schemeClr val="tx1"/>
                </a:solidFill>
              </a:rPr>
              <a:t>8:(x-3)+5:x=1 .</a:t>
            </a:r>
          </a:p>
          <a:p>
            <a:r>
              <a:rPr lang="ru-RU" dirty="0">
                <a:solidFill>
                  <a:schemeClr val="tx1"/>
                </a:solidFill>
              </a:rPr>
              <a:t>Умножим обе части уравнения на x(x-3) и приравняем числители при условии x(x-3)≠0.</a:t>
            </a:r>
          </a:p>
          <a:p>
            <a:r>
              <a:rPr lang="ru-RU" dirty="0">
                <a:solidFill>
                  <a:schemeClr val="tx1"/>
                </a:solidFill>
              </a:rPr>
              <a:t>8x+5x-3=x(x-3)</a:t>
            </a:r>
          </a:p>
          <a:p>
            <a:r>
              <a:rPr lang="ru-RU" dirty="0">
                <a:solidFill>
                  <a:schemeClr val="tx1"/>
                </a:solidFill>
              </a:rPr>
              <a:t>8x+5x-15=x2-3x</a:t>
            </a:r>
          </a:p>
          <a:p>
            <a:r>
              <a:rPr lang="ru-RU" dirty="0">
                <a:solidFill>
                  <a:schemeClr val="tx1"/>
                </a:solidFill>
              </a:rPr>
              <a:t>x2-16x+15=0</a:t>
            </a:r>
          </a:p>
          <a:p>
            <a:r>
              <a:rPr lang="ru-RU" dirty="0">
                <a:solidFill>
                  <a:schemeClr val="tx1"/>
                </a:solidFill>
              </a:rPr>
              <a:t>D=(-16)^2-4∙1∙15=256-60=196</a:t>
            </a:r>
          </a:p>
          <a:p>
            <a:r>
              <a:rPr lang="ru-RU" dirty="0">
                <a:solidFill>
                  <a:schemeClr val="tx1"/>
                </a:solidFill>
              </a:rPr>
              <a:t>D=14</a:t>
            </a:r>
          </a:p>
          <a:p>
            <a:r>
              <a:rPr lang="ru-RU" dirty="0">
                <a:solidFill>
                  <a:schemeClr val="tx1"/>
                </a:solidFill>
              </a:rPr>
              <a:t>x1=(16-14)/2=1</a:t>
            </a:r>
          </a:p>
          <a:p>
            <a:r>
              <a:rPr lang="ru-RU" dirty="0">
                <a:solidFill>
                  <a:schemeClr val="tx1"/>
                </a:solidFill>
              </a:rPr>
              <a:t>x2=(16+14)/2=15</a:t>
            </a:r>
          </a:p>
          <a:p>
            <a:r>
              <a:rPr lang="ru-RU" dirty="0">
                <a:solidFill>
                  <a:schemeClr val="tx1"/>
                </a:solidFill>
              </a:rPr>
              <a:t>Первый ответ не подходит, так как скорость катера по течению не может быть меньше скорости течения. Значит, ответ: 15 км/ч.</a:t>
            </a:r>
          </a:p>
        </p:txBody>
      </p:sp>
    </p:spTree>
    <p:extLst>
      <p:ext uri="{BB962C8B-B14F-4D97-AF65-F5344CB8AC3E}">
        <p14:creationId xmlns:p14="http://schemas.microsoft.com/office/powerpoint/2010/main" val="225463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2016" y="1142338"/>
            <a:ext cx="7330112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Бассейн наполняется двумя трубами за 10 часов. За сколько часов наполнит бассейн первая труба, если она это делает на 15 ч быстрее, чем вторая?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032016" y="3693245"/>
            <a:ext cx="1356447" cy="1069665"/>
            <a:chOff x="6690477" y="1754198"/>
            <a:chExt cx="1356447" cy="106966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690477" y="1974332"/>
              <a:ext cx="8363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t</a:t>
              </a:r>
              <a:r>
                <a:rPr lang="ru-RU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 = 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595354" y="2177532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v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557688" y="1754198"/>
              <a:ext cx="4892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2060"/>
                  </a:solidFill>
                  <a:latin typeface="Bookman Old Style" pitchFamily="18" charset="0"/>
                </a:rPr>
                <a:t>V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 bwMode="auto">
            <a:xfrm flipV="1">
              <a:off x="7639178" y="2319866"/>
              <a:ext cx="387222" cy="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3152633" y="3092744"/>
            <a:ext cx="37258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 –</a:t>
            </a:r>
            <a:r>
              <a:rPr lang="ru-RU" sz="2800" dirty="0" smtClean="0"/>
              <a:t>объем бассейна(л)</a:t>
            </a:r>
          </a:p>
          <a:p>
            <a:r>
              <a:rPr lang="en-US" sz="2800" dirty="0" smtClean="0"/>
              <a:t>t- </a:t>
            </a:r>
            <a:r>
              <a:rPr lang="ru-RU" sz="2800" dirty="0" smtClean="0"/>
              <a:t>время наполнения бассейна водой(час)</a:t>
            </a:r>
          </a:p>
          <a:p>
            <a:r>
              <a:rPr lang="en-US" sz="2800" dirty="0" smtClean="0"/>
              <a:t>v- c</a:t>
            </a:r>
            <a:r>
              <a:rPr lang="ru-RU" sz="2800" dirty="0" err="1" smtClean="0"/>
              <a:t>корость</a:t>
            </a:r>
            <a:r>
              <a:rPr lang="ru-RU" sz="2800" dirty="0" smtClean="0"/>
              <a:t> наполнения (л/час)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80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31" y="823387"/>
            <a:ext cx="8100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по наполнению бассейна объёмом A выполнена двумя трубами одновременно с общей скоростью v</a:t>
            </a:r>
            <a:r>
              <a:rPr lang="ru-RU" baseline="-25000" dirty="0"/>
              <a:t>1</a:t>
            </a:r>
            <a:r>
              <a:rPr lang="ru-RU" dirty="0"/>
              <a:t>+v</a:t>
            </a:r>
            <a:r>
              <a:rPr lang="ru-RU" baseline="-25000" dirty="0"/>
              <a:t>2</a:t>
            </a:r>
            <a:r>
              <a:rPr lang="ru-RU" dirty="0"/>
              <a:t> за время t = 10 ч.</a:t>
            </a:r>
          </a:p>
          <a:p>
            <a:r>
              <a:rPr lang="ru-RU" dirty="0"/>
              <a:t>Первая труба наполняет бассейн (объём работы A) со скоростью v</a:t>
            </a:r>
            <a:r>
              <a:rPr lang="ru-RU" baseline="-25000" dirty="0"/>
              <a:t>1</a:t>
            </a:r>
            <a:r>
              <a:rPr lang="ru-RU" dirty="0"/>
              <a:t> за время t</a:t>
            </a:r>
            <a:r>
              <a:rPr lang="ru-RU" baseline="-25000" dirty="0"/>
              <a:t>1</a:t>
            </a:r>
            <a:r>
              <a:rPr lang="ru-RU" dirty="0"/>
              <a:t>.</a:t>
            </a:r>
          </a:p>
          <a:p>
            <a:r>
              <a:rPr lang="ru-RU" dirty="0"/>
              <a:t>Вторая труба наполняет бассейн (объём работы A) со скоростью v</a:t>
            </a:r>
            <a:r>
              <a:rPr lang="ru-RU" baseline="-25000" dirty="0"/>
              <a:t>2</a:t>
            </a:r>
            <a:r>
              <a:rPr lang="ru-RU" dirty="0"/>
              <a:t> за время t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r>
              <a:rPr lang="ru-RU" dirty="0"/>
              <a:t>Разница между временем t</a:t>
            </a:r>
            <a:r>
              <a:rPr lang="ru-RU" baseline="-25000" dirty="0"/>
              <a:t>2</a:t>
            </a:r>
            <a:r>
              <a:rPr lang="ru-RU" dirty="0"/>
              <a:t> и временем t</a:t>
            </a:r>
            <a:r>
              <a:rPr lang="ru-RU" baseline="-25000" dirty="0"/>
              <a:t>1</a:t>
            </a:r>
            <a:r>
              <a:rPr lang="ru-RU" dirty="0"/>
              <a:t> равна 15 (t</a:t>
            </a:r>
            <a:r>
              <a:rPr lang="ru-RU" baseline="-25000" dirty="0"/>
              <a:t>2</a:t>
            </a:r>
            <a:r>
              <a:rPr lang="ru-RU" dirty="0"/>
              <a:t>&gt;t</a:t>
            </a:r>
            <a:r>
              <a:rPr lang="ru-RU" baseline="-25000" dirty="0"/>
              <a:t>1</a:t>
            </a:r>
            <a:r>
              <a:rPr lang="ru-RU" dirty="0"/>
              <a:t> на 15 ч).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56082"/>
              </p:ext>
            </p:extLst>
          </p:nvPr>
        </p:nvGraphicFramePr>
        <p:xfrm>
          <a:off x="626533" y="2821003"/>
          <a:ext cx="7914878" cy="2743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93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</a:t>
                      </a:r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/>
                        <a:t>л/мин</a:t>
                      </a:r>
                      <a:endParaRPr lang="ru-RU" sz="3200" i="1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D4EB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труба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baseline="0" dirty="0" smtClean="0"/>
                        <a:t>  труба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21057" y="2966220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V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9771" y="3191472"/>
            <a:ext cx="130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v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090" y="3931737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090" y="4896936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8430" y="4793048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Группа 42"/>
          <p:cNvGrpSpPr/>
          <p:nvPr/>
        </p:nvGrpSpPr>
        <p:grpSpPr>
          <a:xfrm>
            <a:off x="4917673" y="4642939"/>
            <a:ext cx="728131" cy="838605"/>
            <a:chOff x="5244383" y="4785267"/>
            <a:chExt cx="1220381" cy="83860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44383" y="4785267"/>
              <a:ext cx="1220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A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26286" y="5100652"/>
              <a:ext cx="10080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v2</a:t>
              </a:r>
              <a:endPara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>
              <a:off x="5460999" y="5266269"/>
              <a:ext cx="683599" cy="10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Прямоугольник 14"/>
          <p:cNvSpPr/>
          <p:nvPr/>
        </p:nvSpPr>
        <p:spPr>
          <a:xfrm>
            <a:off x="3247934" y="3870181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8" y="2927321"/>
            <a:ext cx="2023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= </a:t>
            </a:r>
            <a:r>
              <a:rPr lang="en-US" sz="3600" b="1" i="1" dirty="0">
                <a:solidFill>
                  <a:srgbClr val="002060"/>
                </a:solidFill>
                <a:latin typeface="Bookman Old Style" pitchFamily="18" charset="0"/>
              </a:rPr>
              <a:t>V</a:t>
            </a:r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· 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915671" y="3770872"/>
            <a:ext cx="882539" cy="921212"/>
            <a:chOff x="5460999" y="4819133"/>
            <a:chExt cx="1798434" cy="92121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868767" y="4819133"/>
              <a:ext cx="11352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 </a:t>
              </a: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А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75654" y="5217125"/>
              <a:ext cx="994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Bookman Old Style" pitchFamily="18" charset="0"/>
                </a:rPr>
                <a:t>v1</a:t>
              </a:r>
              <a:endPara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 flipV="1">
              <a:off x="5460999" y="5266264"/>
              <a:ext cx="1798434" cy="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Выгнутая вправо стрелка 20"/>
          <p:cNvSpPr/>
          <p:nvPr/>
        </p:nvSpPr>
        <p:spPr bwMode="auto">
          <a:xfrm flipV="1">
            <a:off x="5951608" y="4151139"/>
            <a:ext cx="372532" cy="1111787"/>
          </a:xfrm>
          <a:prstGeom prst="curvedLeftArrow">
            <a:avLst>
              <a:gd name="adj1" fmla="val 17949"/>
              <a:gd name="adj2" fmla="val 50000"/>
              <a:gd name="adj3" fmla="val 32017"/>
            </a:avLst>
          </a:prstGeom>
          <a:solidFill>
            <a:srgbClr val="C00000">
              <a:alpha val="69804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786915" y="4350764"/>
            <a:ext cx="787048" cy="1027926"/>
          </a:xfrm>
          <a:prstGeom prst="round2DiagRect">
            <a:avLst/>
          </a:prstGeom>
          <a:solidFill>
            <a:srgbClr val="F2CED2">
              <a:alpha val="50196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5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10990" y="3894837"/>
            <a:ext cx="72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v1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53040" y="4851187"/>
            <a:ext cx="72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v2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898" y="24962"/>
            <a:ext cx="9853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38521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21" grpId="0" animBg="1"/>
      <p:bldP spid="22" grpId="0" animBg="1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" y="0"/>
            <a:ext cx="9328245" cy="1143000"/>
          </a:xfrm>
        </p:spPr>
        <p:txBody>
          <a:bodyPr>
            <a:no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Рациональные уравнения как математические модели реальных ситуаций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188" y="974257"/>
            <a:ext cx="89188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Обратите внимание на то, что в подобных задачах на совместную работу производительности складывать можно, а времена – нет.</a:t>
            </a:r>
          </a:p>
          <a:p>
            <a:r>
              <a:rPr lang="ru-RU" dirty="0"/>
              <a:t>Второй шаг – составляем систему:</a:t>
            </a:r>
          </a:p>
          <a:p>
            <a:r>
              <a:rPr lang="ru-RU" dirty="0"/>
              <a:t>A=10v1+v2A=v1t1A=v2t2t2-t1=15</a:t>
            </a:r>
          </a:p>
          <a:p>
            <a:r>
              <a:rPr lang="ru-RU" dirty="0"/>
              <a:t>Так как трубы заполняют один и тот же бассейн, то есть выполняют одинаковую работу, то можно принять работу за 1. Обрати внимание, речь не идет об 1 литре или кубометре, 1 в данном случае – это 1 бассейн. Так что и производительность в этом случае будет измеряться не в литрах в час, а в бассейнах в час, то есть какую часть бассейна заполнит труба за час.</a:t>
            </a:r>
          </a:p>
          <a:p>
            <a:r>
              <a:rPr lang="ru-RU" dirty="0"/>
              <a:t>Третий шаг – решаем систему:</a:t>
            </a:r>
          </a:p>
          <a:p>
            <a:r>
              <a:rPr lang="ru-RU" dirty="0"/>
              <a:t>110=v1+v2A1t1=v1A1t2=v2At2=15+t1</a:t>
            </a:r>
          </a:p>
          <a:p>
            <a:r>
              <a:rPr lang="ru-RU" dirty="0"/>
              <a:t>Получаем:</a:t>
            </a:r>
          </a:p>
          <a:p>
            <a:r>
              <a:rPr lang="ru-RU" dirty="0"/>
              <a:t>1t1+1t1+15=110</a:t>
            </a:r>
          </a:p>
          <a:p>
            <a:r>
              <a:rPr lang="ru-RU" dirty="0"/>
              <a:t>Умножим обе части на 10t1(t1+15)</a:t>
            </a:r>
          </a:p>
          <a:p>
            <a:r>
              <a:rPr lang="en-US" dirty="0"/>
              <a:t>10t1+15+10t1=t1(t1+15)</a:t>
            </a:r>
            <a:endParaRPr lang="ru-RU" dirty="0"/>
          </a:p>
          <a:p>
            <a:r>
              <a:rPr lang="en-US" dirty="0"/>
              <a:t>10t1+150+10t1=t12+15t1</a:t>
            </a:r>
            <a:endParaRPr lang="ru-RU" dirty="0"/>
          </a:p>
          <a:p>
            <a:r>
              <a:rPr lang="en-US" dirty="0"/>
              <a:t>t12-5t1-150=0</a:t>
            </a:r>
            <a:endParaRPr lang="ru-RU" dirty="0"/>
          </a:p>
          <a:p>
            <a:r>
              <a:rPr lang="ru-RU" dirty="0"/>
              <a:t>Решая уравнение, получим два корня: 15 и -10.</a:t>
            </a:r>
          </a:p>
          <a:p>
            <a:r>
              <a:rPr lang="ru-RU" dirty="0"/>
              <a:t>И теперь анализ: время не может быть отрицательным, так что ответ – 15 часов.</a:t>
            </a:r>
          </a:p>
        </p:txBody>
      </p:sp>
    </p:spTree>
    <p:extLst>
      <p:ext uri="{BB962C8B-B14F-4D97-AF65-F5344CB8AC3E}">
        <p14:creationId xmlns:p14="http://schemas.microsoft.com/office/powerpoint/2010/main" val="181353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Диофант</a:t>
            </a:r>
            <a:r>
              <a:rPr lang="ru-RU" smtClean="0"/>
              <a:t> Александрийский</a:t>
            </a:r>
            <a:br>
              <a:rPr lang="ru-RU" smtClean="0"/>
            </a:br>
            <a:r>
              <a:rPr lang="ru-RU" altLang="ru-RU" smtClean="0"/>
              <a:t> записал бы </a:t>
            </a:r>
            <a:r>
              <a:rPr lang="ru-RU" smtClean="0"/>
              <a:t>уравнение </a:t>
            </a:r>
            <a:endParaRPr lang="ru-RU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4594" y="3971581"/>
            <a:ext cx="8785225" cy="2162175"/>
            <a:chOff x="113" y="1389"/>
            <a:chExt cx="5534" cy="1362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79" y="1411"/>
              <a:ext cx="5343" cy="1317"/>
              <a:chOff x="180" y="1411"/>
              <a:chExt cx="5387" cy="1317"/>
            </a:xfrm>
          </p:grpSpPr>
          <p:graphicFrame>
            <p:nvGraphicFramePr>
              <p:cNvPr id="13" name="Object 6"/>
              <p:cNvGraphicFramePr>
                <a:graphicFrameLocks noChangeAspect="1"/>
              </p:cNvGraphicFramePr>
              <p:nvPr/>
            </p:nvGraphicFramePr>
            <p:xfrm>
              <a:off x="180" y="1456"/>
              <a:ext cx="1340" cy="1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1" name="Equation" r:id="rId5" imgW="508000" imgH="368300" progId="Equation.3">
                      <p:embed/>
                    </p:oleObj>
                  </mc:Choice>
                  <mc:Fallback>
                    <p:oleObj name="Equation" r:id="rId5" imgW="508000" imgH="368300" progId="Equation.3">
                      <p:embed/>
                      <p:pic>
                        <p:nvPicPr>
                          <p:cNvPr id="0" name="Picture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" y="1456"/>
                            <a:ext cx="1340" cy="1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>
                                <a:solidFill>
                                  <a:srgbClr val="9966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WordArt 5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1655" y="1706"/>
                <a:ext cx="552" cy="9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l-GR" sz="3600" b="1" i="1" kern="1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ψ</a:t>
                </a:r>
                <a:endParaRPr lang="ru-RU" sz="3600" b="1" i="1" kern="10" dirty="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</p:txBody>
          </p: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2342" y="1411"/>
              <a:ext cx="3225" cy="1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" name="Формула" r:id="rId7" imgW="1168400" imgH="381000" progId="Equation.3">
                      <p:embed/>
                    </p:oleObj>
                  </mc:Choice>
                  <mc:Fallback>
                    <p:oleObj name="Формула" r:id="rId7" imgW="1168400" imgH="381000" progId="Equation.3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2" y="1411"/>
                            <a:ext cx="3225" cy="1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>
                                <a:solidFill>
                                  <a:srgbClr val="9966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13" y="1389"/>
              <a:ext cx="5534" cy="1"/>
            </a:xfrm>
            <a:prstGeom prst="line">
              <a:avLst/>
            </a:prstGeom>
            <a:noFill/>
            <a:ln w="571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113" y="1389"/>
              <a:ext cx="0" cy="1361"/>
            </a:xfrm>
            <a:prstGeom prst="line">
              <a:avLst/>
            </a:prstGeom>
            <a:noFill/>
            <a:ln w="571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113" y="2750"/>
              <a:ext cx="5534" cy="1"/>
            </a:xfrm>
            <a:prstGeom prst="line">
              <a:avLst/>
            </a:prstGeom>
            <a:noFill/>
            <a:ln w="571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5647" y="1389"/>
              <a:ext cx="0" cy="1361"/>
            </a:xfrm>
            <a:prstGeom prst="line">
              <a:avLst/>
            </a:prstGeom>
            <a:noFill/>
            <a:ln w="571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86904" y="2201565"/>
            <a:ext cx="50385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</a:t>
            </a: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х</a:t>
            </a:r>
            <a:r>
              <a:rPr lang="ru-RU" sz="5400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–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10</a:t>
            </a: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х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=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13</a:t>
            </a:r>
          </a:p>
          <a:p>
            <a:pPr algn="ctr">
              <a:defRPr/>
            </a:pPr>
            <a:r>
              <a:rPr lang="ru-RU" alt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так: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www.tovima.gr/files/1/2014/02/28/0_diofa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9" y="317713"/>
            <a:ext cx="2910358" cy="340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5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Еще одна формула корней квадратного уравнения</a:t>
            </a:r>
            <a:endParaRPr lang="ru-RU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2512" y="624505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ах</a:t>
            </a:r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r>
              <a:rPr lang="ru-RU" sz="3200" i="1" dirty="0">
                <a:solidFill>
                  <a:srgbClr val="C00000"/>
                </a:solidFill>
              </a:rPr>
              <a:t> + </a:t>
            </a:r>
            <a:r>
              <a:rPr lang="ru-RU" sz="3200" dirty="0" smtClean="0">
                <a:solidFill>
                  <a:srgbClr val="C00000"/>
                </a:solidFill>
              </a:rPr>
              <a:t>2</a:t>
            </a:r>
            <a:r>
              <a:rPr lang="en-US" sz="3200" i="1" dirty="0" smtClean="0">
                <a:solidFill>
                  <a:srgbClr val="C00000"/>
                </a:solidFill>
              </a:rPr>
              <a:t>k</a:t>
            </a:r>
            <a:r>
              <a:rPr lang="ru-RU" sz="3200" i="1" dirty="0" smtClean="0">
                <a:solidFill>
                  <a:srgbClr val="C00000"/>
                </a:solidFill>
              </a:rPr>
              <a:t>х </a:t>
            </a:r>
            <a:r>
              <a:rPr lang="ru-RU" sz="3200" i="1" dirty="0">
                <a:solidFill>
                  <a:srgbClr val="C00000"/>
                </a:solidFill>
              </a:rPr>
              <a:t>+ с = </a:t>
            </a:r>
            <a:r>
              <a:rPr lang="ru-RU" sz="3200" dirty="0">
                <a:solidFill>
                  <a:srgbClr val="C00000"/>
                </a:solidFill>
              </a:rPr>
              <a:t>0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34000"/>
              </p:ext>
            </p:extLst>
          </p:nvPr>
        </p:nvGraphicFramePr>
        <p:xfrm>
          <a:off x="1450975" y="1274941"/>
          <a:ext cx="62420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Уравнение" r:id="rId4" imgW="2781300" imgH="241300" progId="Equation.3">
                  <p:embed/>
                </p:oleObj>
              </mc:Choice>
              <mc:Fallback>
                <p:oleObj name="Уравнение" r:id="rId4" imgW="2781300" imgH="2413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274941"/>
                        <a:ext cx="6242050" cy="54133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9803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812513" y="2197926"/>
            <a:ext cx="6331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1" dirty="0" smtClean="0">
                <a:solidFill>
                  <a:srgbClr val="0070C0"/>
                </a:solidFill>
              </a:rPr>
              <a:t>– дискриминант квадратного уравнения</a:t>
            </a:r>
            <a:r>
              <a:rPr lang="en-US" sz="2300" i="1" dirty="0" smtClean="0">
                <a:solidFill>
                  <a:srgbClr val="0070C0"/>
                </a:solidFill>
              </a:rPr>
              <a:t> </a:t>
            </a:r>
            <a:r>
              <a:rPr lang="ru-RU" sz="23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300" i="1" dirty="0">
                <a:solidFill>
                  <a:srgbClr val="0070C0"/>
                </a:solidFill>
              </a:rPr>
              <a:t> </a:t>
            </a:r>
            <a:r>
              <a:rPr lang="ru-RU" sz="2300" i="1" dirty="0" smtClean="0">
                <a:solidFill>
                  <a:srgbClr val="0070C0"/>
                </a:solidFill>
              </a:rPr>
              <a:t>  с чётным средним коэффициентом</a:t>
            </a:r>
            <a:endParaRPr lang="ru-RU" sz="2300" dirty="0">
              <a:solidFill>
                <a:srgbClr val="0070C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48033"/>
              </p:ext>
            </p:extLst>
          </p:nvPr>
        </p:nvGraphicFramePr>
        <p:xfrm>
          <a:off x="1004962" y="3204606"/>
          <a:ext cx="715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Уравнение" r:id="rId6" imgW="3187700" imgH="457200" progId="Equation.3">
                  <p:embed/>
                </p:oleObj>
              </mc:Choice>
              <mc:Fallback>
                <p:oleObj name="Уравнение" r:id="rId6" imgW="3187700" imgH="457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62" y="3204606"/>
                        <a:ext cx="7156450" cy="10255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980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15030"/>
              </p:ext>
            </p:extLst>
          </p:nvPr>
        </p:nvGraphicFramePr>
        <p:xfrm>
          <a:off x="1774900" y="4476085"/>
          <a:ext cx="56165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Уравнение" r:id="rId8" imgW="2501900" imgH="444500" progId="Equation.3">
                  <p:embed/>
                </p:oleObj>
              </mc:Choice>
              <mc:Fallback>
                <p:oleObj name="Уравнение" r:id="rId8" imgW="2501900" imgH="4445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900" y="4476085"/>
                        <a:ext cx="5616575" cy="9969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980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16519"/>
              </p:ext>
            </p:extLst>
          </p:nvPr>
        </p:nvGraphicFramePr>
        <p:xfrm>
          <a:off x="2001838" y="5689600"/>
          <a:ext cx="51625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Уравнение" r:id="rId10" imgW="2298700" imgH="444500" progId="Equation.3">
                  <p:embed/>
                </p:oleObj>
              </mc:Choice>
              <mc:Fallback>
                <p:oleObj name="Уравнение" r:id="rId10" imgW="2298700" imgH="4445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5689600"/>
                        <a:ext cx="5162550" cy="996950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55078"/>
              </p:ext>
            </p:extLst>
          </p:nvPr>
        </p:nvGraphicFramePr>
        <p:xfrm>
          <a:off x="137246" y="2088360"/>
          <a:ext cx="2679701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Уравнение" r:id="rId12" imgW="1193800" imgH="393700" progId="Equation.3">
                  <p:embed/>
                </p:oleObj>
              </mc:Choice>
              <mc:Fallback>
                <p:oleObj name="Уравнение" r:id="rId12" imgW="1193800" imgH="3937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46" y="2088360"/>
                        <a:ext cx="2679701" cy="882650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59508" y="1160563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5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65580" y="5586272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-5</a:t>
            </a:r>
            <a:r>
              <a:rPr lang="ru-RU" sz="2800" dirty="0" smtClean="0">
                <a:solidFill>
                  <a:srgbClr val="002060"/>
                </a:solidFill>
              </a:rPr>
              <a:t>; 1.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32703"/>
              </p:ext>
            </p:extLst>
          </p:nvPr>
        </p:nvGraphicFramePr>
        <p:xfrm>
          <a:off x="621917" y="1516008"/>
          <a:ext cx="39909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Уравнение" r:id="rId4" imgW="1777229" imgH="393529" progId="Equation.3">
                  <p:embed/>
                </p:oleObj>
              </mc:Choice>
              <mc:Fallback>
                <p:oleObj name="Уравнение" r:id="rId4" imgW="1777229" imgH="393529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1516008"/>
                        <a:ext cx="39909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92263"/>
              </p:ext>
            </p:extLst>
          </p:nvPr>
        </p:nvGraphicFramePr>
        <p:xfrm>
          <a:off x="621917" y="3113422"/>
          <a:ext cx="26241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Уравнение" r:id="rId6" imgW="1167893" imgH="444307" progId="Equation.3">
                  <p:embed/>
                </p:oleObj>
              </mc:Choice>
              <mc:Fallback>
                <p:oleObj name="Уравнение" r:id="rId6" imgW="1167893" imgH="444307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3113422"/>
                        <a:ext cx="2624137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14182"/>
              </p:ext>
            </p:extLst>
          </p:nvPr>
        </p:nvGraphicFramePr>
        <p:xfrm>
          <a:off x="621917" y="4097335"/>
          <a:ext cx="26495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name="Уравнение" r:id="rId8" imgW="1180588" imgH="444307" progId="Equation.3">
                  <p:embed/>
                </p:oleObj>
              </mc:Choice>
              <mc:Fallback>
                <p:oleObj name="Уравнение" r:id="rId8" imgW="1180588" imgH="444307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4097335"/>
                        <a:ext cx="2649537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21397"/>
              </p:ext>
            </p:extLst>
          </p:nvPr>
        </p:nvGraphicFramePr>
        <p:xfrm>
          <a:off x="3246054" y="3136417"/>
          <a:ext cx="1709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Уравнение" r:id="rId10" imgW="761669" imgH="431613" progId="Equation.3">
                  <p:embed/>
                </p:oleObj>
              </mc:Choice>
              <mc:Fallback>
                <p:oleObj name="Уравнение" r:id="rId10" imgW="761669" imgH="431613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054" y="3136417"/>
                        <a:ext cx="1709737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94941"/>
              </p:ext>
            </p:extLst>
          </p:nvPr>
        </p:nvGraphicFramePr>
        <p:xfrm>
          <a:off x="4933950" y="3217047"/>
          <a:ext cx="2224088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name="Уравнение" r:id="rId12" imgW="990170" imgH="393529" progId="Equation.3">
                  <p:embed/>
                </p:oleObj>
              </mc:Choice>
              <mc:Fallback>
                <p:oleObj name="Уравнение" r:id="rId12" imgW="990170" imgH="393529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217047"/>
                        <a:ext cx="2224088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30982"/>
              </p:ext>
            </p:extLst>
          </p:nvPr>
        </p:nvGraphicFramePr>
        <p:xfrm>
          <a:off x="3256576" y="4113521"/>
          <a:ext cx="17097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Уравнение" r:id="rId14" imgW="761669" imgH="431613" progId="Equation.3">
                  <p:embed/>
                </p:oleObj>
              </mc:Choice>
              <mc:Fallback>
                <p:oleObj name="Уравнение" r:id="rId14" imgW="761669" imgH="431613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76" y="4113521"/>
                        <a:ext cx="17097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45476"/>
              </p:ext>
            </p:extLst>
          </p:nvPr>
        </p:nvGraphicFramePr>
        <p:xfrm>
          <a:off x="4933725" y="4199245"/>
          <a:ext cx="2052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Уравнение" r:id="rId16" imgW="914400" imgH="393700" progId="Equation.3">
                  <p:embed/>
                </p:oleObj>
              </mc:Choice>
              <mc:Fallback>
                <p:oleObj name="Уравнение" r:id="rId16" imgW="914400" imgH="3937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725" y="4199245"/>
                        <a:ext cx="2052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0" y="0"/>
            <a:ext cx="9144000" cy="638690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Еще одна формула корней квадратного уравнения</a:t>
            </a:r>
            <a:endParaRPr lang="ru-RU" sz="2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227395"/>
              </p:ext>
            </p:extLst>
          </p:nvPr>
        </p:nvGraphicFramePr>
        <p:xfrm>
          <a:off x="621917" y="2412989"/>
          <a:ext cx="81819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Уравнение" r:id="rId18" imgW="3644900" imgH="228600" progId="Equation.3">
                  <p:embed/>
                </p:oleObj>
              </mc:Choice>
              <mc:Fallback>
                <p:oleObj name="Уравнение" r:id="rId18" imgW="3644900" imgH="2286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2412989"/>
                        <a:ext cx="81819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7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Франсуа Виет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3033" name="Picture 25" descr="Francois Viete.jpe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3364"/>
          <a:stretch/>
        </p:blipFill>
        <p:spPr bwMode="auto">
          <a:xfrm>
            <a:off x="448733" y="805602"/>
            <a:ext cx="2920999" cy="428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572932" y="951398"/>
            <a:ext cx="54186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rgbClr val="002060"/>
                </a:solidFill>
              </a:rPr>
              <a:t>Франсуа́ </a:t>
            </a:r>
            <a:r>
              <a:rPr lang="ru-RU" sz="2200" i="1" dirty="0" err="1">
                <a:solidFill>
                  <a:srgbClr val="002060"/>
                </a:solidFill>
              </a:rPr>
              <a:t>Вие́т</a:t>
            </a:r>
            <a:r>
              <a:rPr lang="ru-RU" sz="2200" i="1" dirty="0">
                <a:solidFill>
                  <a:srgbClr val="002060"/>
                </a:solidFill>
              </a:rPr>
              <a:t>, сеньор де ля </a:t>
            </a:r>
            <a:r>
              <a:rPr lang="ru-RU" sz="2200" i="1" dirty="0" err="1">
                <a:solidFill>
                  <a:srgbClr val="002060"/>
                </a:solidFill>
              </a:rPr>
              <a:t>Биготье</a:t>
            </a:r>
            <a:r>
              <a:rPr lang="ru-RU" sz="2200" i="1" dirty="0">
                <a:solidFill>
                  <a:srgbClr val="002060"/>
                </a:solidFill>
              </a:rPr>
              <a:t> (фр. </a:t>
            </a:r>
            <a:r>
              <a:rPr lang="ru-RU" sz="2200" i="1" dirty="0" err="1">
                <a:solidFill>
                  <a:srgbClr val="002060"/>
                </a:solidFill>
              </a:rPr>
              <a:t>François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Viète</a:t>
            </a:r>
            <a:r>
              <a:rPr lang="ru-RU" sz="2200" i="1" dirty="0">
                <a:solidFill>
                  <a:srgbClr val="002060"/>
                </a:solidFill>
              </a:rPr>
              <a:t>, </a:t>
            </a:r>
            <a:r>
              <a:rPr lang="ru-RU" sz="2200" i="1" dirty="0" err="1">
                <a:solidFill>
                  <a:srgbClr val="002060"/>
                </a:solidFill>
              </a:rPr>
              <a:t>seigneur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de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la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Bigotière</a:t>
            </a:r>
            <a:r>
              <a:rPr lang="ru-RU" sz="2200" i="1" dirty="0">
                <a:solidFill>
                  <a:srgbClr val="002060"/>
                </a:solidFill>
              </a:rPr>
              <a:t>; 1540 – 13 </a:t>
            </a:r>
            <a:r>
              <a:rPr lang="ru-RU" sz="2200" i="1" dirty="0" smtClean="0">
                <a:solidFill>
                  <a:srgbClr val="002060"/>
                </a:solidFill>
              </a:rPr>
              <a:t>февраля 1603) – французский</a:t>
            </a:r>
            <a:r>
              <a:rPr lang="ru-RU" sz="2200" i="1" dirty="0">
                <a:solidFill>
                  <a:srgbClr val="002060"/>
                </a:solidFill>
              </a:rPr>
              <a:t> математик, основоположник </a:t>
            </a:r>
            <a:r>
              <a:rPr lang="ru-RU" sz="2200" i="1" dirty="0" smtClean="0">
                <a:solidFill>
                  <a:srgbClr val="002060"/>
                </a:solidFill>
              </a:rPr>
              <a:t>символической алгебры. Свои труды подписывал латинизированным именем </a:t>
            </a:r>
            <a:r>
              <a:rPr lang="ru-RU" sz="2200" i="1" dirty="0">
                <a:solidFill>
                  <a:srgbClr val="002060"/>
                </a:solidFill>
              </a:rPr>
              <a:t>«Франциск Виета» (</a:t>
            </a:r>
            <a:r>
              <a:rPr lang="ru-RU" sz="2200" i="1" dirty="0" err="1">
                <a:solidFill>
                  <a:srgbClr val="002060"/>
                </a:solidFill>
              </a:rPr>
              <a:t>Franciscus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err="1">
                <a:solidFill>
                  <a:srgbClr val="002060"/>
                </a:solidFill>
              </a:rPr>
              <a:t>Vieta</a:t>
            </a:r>
            <a:r>
              <a:rPr lang="ru-RU" sz="2200" i="1" dirty="0">
                <a:solidFill>
                  <a:srgbClr val="002060"/>
                </a:solidFill>
              </a:rPr>
              <a:t>), </a:t>
            </a:r>
            <a:r>
              <a:rPr lang="ru-RU" sz="2200" i="1" dirty="0" smtClean="0">
                <a:solidFill>
                  <a:srgbClr val="002060"/>
                </a:solidFill>
              </a:rPr>
              <a:t>поэтому иногда его называют </a:t>
            </a:r>
            <a:r>
              <a:rPr lang="ru-RU" sz="2200" i="1" dirty="0">
                <a:solidFill>
                  <a:srgbClr val="002060"/>
                </a:solidFill>
              </a:rPr>
              <a:t>«Виета». По </a:t>
            </a:r>
            <a:r>
              <a:rPr lang="ru-RU" sz="2200" i="1" dirty="0" smtClean="0">
                <a:solidFill>
                  <a:srgbClr val="002060"/>
                </a:solidFill>
              </a:rPr>
              <a:t>образованию и основной профессии – юрист.</a:t>
            </a:r>
            <a:r>
              <a:rPr lang="ru-RU" sz="2400" dirty="0"/>
              <a:t> </a:t>
            </a:r>
            <a:r>
              <a:rPr lang="ru-RU" sz="2200" i="1" dirty="0">
                <a:solidFill>
                  <a:srgbClr val="002060"/>
                </a:solidFill>
              </a:rPr>
              <a:t>В честь </a:t>
            </a:r>
            <a:r>
              <a:rPr lang="ru-RU" sz="2200" i="1" dirty="0" smtClean="0">
                <a:solidFill>
                  <a:srgbClr val="002060"/>
                </a:solidFill>
              </a:rPr>
              <a:t>Франсуа Виета в 1935 </a:t>
            </a:r>
            <a:r>
              <a:rPr lang="ru-RU" sz="2200" i="1" dirty="0">
                <a:solidFill>
                  <a:srgbClr val="002060"/>
                </a:solidFill>
              </a:rPr>
              <a:t>г</a:t>
            </a:r>
            <a:r>
              <a:rPr lang="ru-RU" sz="2200" i="1" dirty="0" smtClean="0">
                <a:solidFill>
                  <a:srgbClr val="002060"/>
                </a:solidFill>
              </a:rPr>
              <a:t>. Назван кратер на видимой стороне Луны</a:t>
            </a:r>
            <a:r>
              <a:rPr lang="ru-RU" sz="22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3035" name="Picture 27" descr="Подпис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1" y="5254110"/>
            <a:ext cx="2655242" cy="11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769858"/>
            <a:ext cx="8382000" cy="1782187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i="1" dirty="0" smtClean="0">
                <a:solidFill>
                  <a:srgbClr val="002060"/>
                </a:solidFill>
              </a:rPr>
              <a:t> Пусть 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002060"/>
                </a:solidFill>
              </a:rPr>
              <a:t> – корни</a:t>
            </a:r>
            <a:r>
              <a:rPr lang="ru-RU" sz="2400" i="1" dirty="0">
                <a:solidFill>
                  <a:srgbClr val="002060"/>
                </a:solidFill>
              </a:rPr>
              <a:t> квадратного уравнения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ru-RU" sz="2400" i="1" dirty="0" err="1" smtClean="0">
                <a:solidFill>
                  <a:srgbClr val="C00000"/>
                </a:solidFill>
              </a:rPr>
              <a:t>bх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+ </a:t>
            </a:r>
            <a:r>
              <a:rPr lang="ru-RU" sz="2400" i="1" dirty="0">
                <a:solidFill>
                  <a:srgbClr val="C00000"/>
                </a:solidFill>
              </a:rPr>
              <a:t>с </a:t>
            </a:r>
            <a:r>
              <a:rPr lang="ru-RU" sz="2400" i="1" dirty="0" smtClean="0">
                <a:solidFill>
                  <a:srgbClr val="C00000"/>
                </a:solidFill>
              </a:rPr>
              <a:t>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Тогда сумма корней равна </a:t>
            </a:r>
            <a:r>
              <a:rPr lang="ru-RU" sz="2400" i="1" dirty="0" smtClean="0">
                <a:solidFill>
                  <a:srgbClr val="C00000"/>
                </a:solidFill>
              </a:rPr>
              <a:t>–</a:t>
            </a:r>
            <a:r>
              <a:rPr lang="en-US" sz="2400" i="1" dirty="0" smtClean="0">
                <a:solidFill>
                  <a:srgbClr val="C00000"/>
                </a:solidFill>
              </a:rPr>
              <a:t>b/a</a:t>
            </a:r>
            <a:r>
              <a:rPr lang="ru-RU" sz="2400" i="1" dirty="0">
                <a:solidFill>
                  <a:srgbClr val="002060"/>
                </a:solidFill>
              </a:rPr>
              <a:t>,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а произведение корней равно </a:t>
            </a:r>
            <a:r>
              <a:rPr lang="ru-RU" sz="2400" i="1" dirty="0" smtClean="0">
                <a:solidFill>
                  <a:srgbClr val="C00000"/>
                </a:solidFill>
              </a:rPr>
              <a:t>с/а</a:t>
            </a:r>
            <a:r>
              <a:rPr lang="ru-RU" sz="2400" i="1" dirty="0" smtClean="0">
                <a:solidFill>
                  <a:srgbClr val="002060"/>
                </a:solidFill>
              </a:rPr>
              <a:t>: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678513"/>
              </p:ext>
            </p:extLst>
          </p:nvPr>
        </p:nvGraphicFramePr>
        <p:xfrm>
          <a:off x="3862917" y="2241094"/>
          <a:ext cx="40211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Уравнение" r:id="rId4" imgW="1790700" imgH="393700" progId="Equation.3">
                  <p:embed/>
                </p:oleObj>
              </mc:Choice>
              <mc:Fallback>
                <p:oleObj name="Уравнение" r:id="rId4" imgW="1790700" imgH="3937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917" y="2241094"/>
                        <a:ext cx="4021138" cy="884238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43855"/>
              </p:ext>
            </p:extLst>
          </p:nvPr>
        </p:nvGraphicFramePr>
        <p:xfrm>
          <a:off x="245532" y="3314538"/>
          <a:ext cx="8898468" cy="86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Уравнение" r:id="rId6" imgW="4445000" imgH="431800" progId="Equation.3">
                  <p:embed/>
                </p:oleObj>
              </mc:Choice>
              <mc:Fallback>
                <p:oleObj name="Уравнение" r:id="rId6" imgW="44450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2" y="3314538"/>
                        <a:ext cx="8898468" cy="86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65308"/>
              </p:ext>
            </p:extLst>
          </p:nvPr>
        </p:nvGraphicFramePr>
        <p:xfrm>
          <a:off x="245532" y="4309006"/>
          <a:ext cx="83153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name="Уравнение" r:id="rId8" imgW="4152900" imgH="431800" progId="Equation.3">
                  <p:embed/>
                </p:oleObj>
              </mc:Choice>
              <mc:Fallback>
                <p:oleObj name="Уравнение" r:id="rId8" imgW="4152900" imgH="431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2" y="4309006"/>
                        <a:ext cx="83153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16996"/>
              </p:ext>
            </p:extLst>
          </p:nvPr>
        </p:nvGraphicFramePr>
        <p:xfrm>
          <a:off x="381000" y="5320663"/>
          <a:ext cx="61277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Уравнение" r:id="rId10" imgW="3060700" imgH="419100" progId="Equation.3">
                  <p:embed/>
                </p:oleObj>
              </mc:Choice>
              <mc:Fallback>
                <p:oleObj name="Уравнение" r:id="rId10" imgW="3060700" imgH="4191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20663"/>
                        <a:ext cx="61277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8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8299" y="942248"/>
            <a:ext cx="30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en-US" sz="2800" dirty="0" smtClean="0">
                <a:solidFill>
                  <a:srgbClr val="002060"/>
                </a:solidFill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en-US" sz="2800" i="1" dirty="0" smtClean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7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97605" y="3119298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-7</a:t>
            </a:r>
            <a:r>
              <a:rPr lang="ru-RU" sz="2800" dirty="0" smtClean="0">
                <a:solidFill>
                  <a:srgbClr val="002060"/>
                </a:solidFill>
              </a:rPr>
              <a:t>; 1.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203180" y="649781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466822"/>
              </p:ext>
            </p:extLst>
          </p:nvPr>
        </p:nvGraphicFramePr>
        <p:xfrm>
          <a:off x="621917" y="1501542"/>
          <a:ext cx="33353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8" name="Уравнение" r:id="rId4" imgW="1485900" imgH="203200" progId="Equation.3">
                  <p:embed/>
                </p:oleObj>
              </mc:Choice>
              <mc:Fallback>
                <p:oleObj name="Уравнение" r:id="rId4" imgW="1485900" imgH="2032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1501542"/>
                        <a:ext cx="333533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266012"/>
              </p:ext>
            </p:extLst>
          </p:nvPr>
        </p:nvGraphicFramePr>
        <p:xfrm>
          <a:off x="621917" y="1999307"/>
          <a:ext cx="38242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9" name="Уравнение" r:id="rId6" imgW="1701800" imgH="393700" progId="Equation.3">
                  <p:embed/>
                </p:oleObj>
              </mc:Choice>
              <mc:Fallback>
                <p:oleObj name="Уравнение" r:id="rId6" imgW="1701800" imgH="3937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1999307"/>
                        <a:ext cx="3824288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3"/>
          <p:cNvSpPr txBox="1">
            <a:spLocks/>
          </p:cNvSpPr>
          <p:nvPr/>
        </p:nvSpPr>
        <p:spPr>
          <a:xfrm>
            <a:off x="0" y="0"/>
            <a:ext cx="9144000" cy="638690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95774"/>
              </p:ext>
            </p:extLst>
          </p:nvPr>
        </p:nvGraphicFramePr>
        <p:xfrm>
          <a:off x="621917" y="2758281"/>
          <a:ext cx="31940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name="Уравнение" r:id="rId8" imgW="1422400" imgH="393700" progId="Equation.3">
                  <p:embed/>
                </p:oleObj>
              </mc:Choice>
              <mc:Fallback>
                <p:oleObj name="Уравнение" r:id="rId8" imgW="1422400" imgH="39370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2758281"/>
                        <a:ext cx="31940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72000" y="2091267"/>
            <a:ext cx="6350" cy="147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4157" y="261562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ym typeface="Symbol" panose="05050102010706020507" pitchFamily="18" charset="2"/>
              </a:rPr>
              <a:t></a:t>
            </a:r>
            <a:endParaRPr lang="ru-RU" sz="32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32043"/>
              </p:ext>
            </p:extLst>
          </p:nvPr>
        </p:nvGraphicFramePr>
        <p:xfrm>
          <a:off x="5434012" y="2713732"/>
          <a:ext cx="2740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Уравнение" r:id="rId10" imgW="1219200" imgH="228600" progId="Equation.3">
                  <p:embed/>
                </p:oleObj>
              </mc:Choice>
              <mc:Fallback>
                <p:oleObj name="Уравнение" r:id="rId10" imgW="1219200" imgH="2286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2" y="2713732"/>
                        <a:ext cx="27400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8299" y="3652654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7</a:t>
            </a:r>
            <a:r>
              <a:rPr lang="ru-RU" sz="2800" i="1" dirty="0" smtClean="0">
                <a:solidFill>
                  <a:srgbClr val="002060"/>
                </a:solidFill>
              </a:rPr>
              <a:t>х + </a:t>
            </a:r>
            <a:r>
              <a:rPr lang="ru-RU" sz="2800" dirty="0" smtClean="0">
                <a:solidFill>
                  <a:srgbClr val="002060"/>
                </a:solidFill>
              </a:rPr>
              <a:t>12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7605" y="5864109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3; 4.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591876"/>
              </p:ext>
            </p:extLst>
          </p:nvPr>
        </p:nvGraphicFramePr>
        <p:xfrm>
          <a:off x="621917" y="4232189"/>
          <a:ext cx="35067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Уравнение" r:id="rId12" imgW="1562100" imgH="203200" progId="Equation.3">
                  <p:embed/>
                </p:oleObj>
              </mc:Choice>
              <mc:Fallback>
                <p:oleObj name="Уравнение" r:id="rId12" imgW="1562100" imgH="2032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4232189"/>
                        <a:ext cx="35067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60076"/>
              </p:ext>
            </p:extLst>
          </p:nvPr>
        </p:nvGraphicFramePr>
        <p:xfrm>
          <a:off x="612173" y="4696907"/>
          <a:ext cx="39100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3" name="Уравнение" r:id="rId14" imgW="1739900" imgH="393700" progId="Equation.3">
                  <p:embed/>
                </p:oleObj>
              </mc:Choice>
              <mc:Fallback>
                <p:oleObj name="Уравнение" r:id="rId14" imgW="1739900" imgH="39370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73" y="4696907"/>
                        <a:ext cx="39100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74868"/>
              </p:ext>
            </p:extLst>
          </p:nvPr>
        </p:nvGraphicFramePr>
        <p:xfrm>
          <a:off x="621917" y="5455880"/>
          <a:ext cx="31083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4" name="Уравнение" r:id="rId16" imgW="1384300" imgH="393700" progId="Equation.3">
                  <p:embed/>
                </p:oleObj>
              </mc:Choice>
              <mc:Fallback>
                <p:oleObj name="Уравнение" r:id="rId16" imgW="1384300" imgH="39370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17" y="5455880"/>
                        <a:ext cx="310832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4572000" y="4836078"/>
            <a:ext cx="6350" cy="1473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4157" y="5315503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ym typeface="Symbol" panose="05050102010706020507" pitchFamily="18" charset="2"/>
              </a:rPr>
              <a:t></a:t>
            </a:r>
            <a:endParaRPr lang="ru-RU" sz="3200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436920"/>
              </p:ext>
            </p:extLst>
          </p:nvPr>
        </p:nvGraphicFramePr>
        <p:xfrm>
          <a:off x="5451609" y="5419126"/>
          <a:ext cx="2568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Уравнение" r:id="rId18" imgW="1143000" imgH="228600" progId="Equation.3">
                  <p:embed/>
                </p:oleObj>
              </mc:Choice>
              <mc:Fallback>
                <p:oleObj name="Уравнение" r:id="rId18" imgW="1143000" imgH="22860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609" y="5419126"/>
                        <a:ext cx="25685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6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12" grpId="0"/>
      <p:bldP spid="13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769858"/>
            <a:ext cx="8382000" cy="2026801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Следствие </a:t>
            </a:r>
            <a:r>
              <a:rPr lang="ru-RU" sz="2200" dirty="0" smtClean="0">
                <a:solidFill>
                  <a:srgbClr val="C00000"/>
                </a:solidFill>
              </a:rPr>
              <a:t>1</a:t>
            </a:r>
            <a:r>
              <a:rPr lang="ru-RU" sz="2200" i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Сумма корней приведённого квадратного уравнения </a:t>
            </a:r>
            <a:r>
              <a:rPr lang="ru-RU" sz="2200" i="1" dirty="0" smtClean="0">
                <a:solidFill>
                  <a:srgbClr val="C00000"/>
                </a:solidFill>
              </a:rPr>
              <a:t>х</a:t>
            </a:r>
            <a:r>
              <a:rPr lang="ru-RU" sz="2200" baseline="30000" dirty="0" smtClean="0">
                <a:solidFill>
                  <a:srgbClr val="C00000"/>
                </a:solidFill>
              </a:rPr>
              <a:t>2</a:t>
            </a:r>
            <a:r>
              <a:rPr lang="ru-RU" sz="2200" i="1" dirty="0">
                <a:solidFill>
                  <a:srgbClr val="C00000"/>
                </a:solidFill>
              </a:rPr>
              <a:t> + </a:t>
            </a:r>
            <a:r>
              <a:rPr lang="en-US" sz="2200" i="1" dirty="0" smtClean="0">
                <a:solidFill>
                  <a:srgbClr val="C00000"/>
                </a:solidFill>
              </a:rPr>
              <a:t>p</a:t>
            </a:r>
            <a:r>
              <a:rPr lang="ru-RU" sz="2200" i="1" dirty="0" smtClean="0">
                <a:solidFill>
                  <a:srgbClr val="C00000"/>
                </a:solidFill>
              </a:rPr>
              <a:t>х </a:t>
            </a:r>
            <a:r>
              <a:rPr lang="ru-RU" sz="2200" i="1" dirty="0">
                <a:solidFill>
                  <a:srgbClr val="C00000"/>
                </a:solidFill>
              </a:rPr>
              <a:t>+ </a:t>
            </a:r>
            <a:r>
              <a:rPr lang="en-US" sz="2200" i="1" dirty="0" smtClean="0">
                <a:solidFill>
                  <a:srgbClr val="C00000"/>
                </a:solidFill>
              </a:rPr>
              <a:t>q</a:t>
            </a: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>
                <a:solidFill>
                  <a:srgbClr val="C00000"/>
                </a:solidFill>
              </a:rPr>
              <a:t>= </a:t>
            </a:r>
            <a:r>
              <a:rPr lang="ru-RU" sz="2200" dirty="0" smtClean="0">
                <a:solidFill>
                  <a:srgbClr val="C00000"/>
                </a:solidFill>
              </a:rPr>
              <a:t>0 </a:t>
            </a:r>
            <a:r>
              <a:rPr lang="ru-RU" sz="2200" i="1" dirty="0" smtClean="0">
                <a:solidFill>
                  <a:srgbClr val="002060"/>
                </a:solidFill>
              </a:rPr>
              <a:t>равна второму коэффициенту, взятому с противоположным знаком, а произведение корней равно свободному члену. </a:t>
            </a:r>
            <a:endParaRPr lang="ru-RU" sz="2200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88045"/>
              </p:ext>
            </p:extLst>
          </p:nvPr>
        </p:nvGraphicFramePr>
        <p:xfrm>
          <a:off x="4403194" y="2430367"/>
          <a:ext cx="382111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Уравнение" r:id="rId4" imgW="1701800" imgH="228600" progId="Equation.3">
                  <p:embed/>
                </p:oleObj>
              </mc:Choice>
              <mc:Fallback>
                <p:oleObj name="Уравнение" r:id="rId4" imgW="1701800" imgH="2286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194" y="2430367"/>
                        <a:ext cx="3821113" cy="512762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1000" y="3638789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3</a:t>
            </a:r>
            <a:r>
              <a:rPr lang="ru-RU" sz="2800" dirty="0" smtClean="0">
                <a:solidFill>
                  <a:srgbClr val="002060"/>
                </a:solidFill>
              </a:rPr>
              <a:t>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12</a:t>
            </a:r>
            <a:r>
              <a:rPr lang="ru-RU" sz="2800" i="1" dirty="0" smtClean="0">
                <a:solidFill>
                  <a:srgbClr val="002060"/>
                </a:solidFill>
              </a:rPr>
              <a:t>х + </a:t>
            </a:r>
            <a:r>
              <a:rPr lang="en-US" sz="2800" dirty="0" smtClean="0">
                <a:solidFill>
                  <a:srgbClr val="002060"/>
                </a:solidFill>
              </a:rPr>
              <a:t>35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7329" y="5610110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Ответ: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en-US" sz="2800" dirty="0" smtClean="0">
                <a:solidFill>
                  <a:srgbClr val="002060"/>
                </a:solidFill>
              </a:rPr>
              <a:t>7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20853"/>
              </p:ext>
            </p:extLst>
          </p:nvPr>
        </p:nvGraphicFramePr>
        <p:xfrm>
          <a:off x="874618" y="4217188"/>
          <a:ext cx="3848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Уравнение" r:id="rId6" imgW="1714500" imgH="203200" progId="Equation.3">
                  <p:embed/>
                </p:oleObj>
              </mc:Choice>
              <mc:Fallback>
                <p:oleObj name="Уравнение" r:id="rId6" imgW="1714500" imgH="2032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18" y="4217188"/>
                        <a:ext cx="38481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33209"/>
              </p:ext>
            </p:extLst>
          </p:nvPr>
        </p:nvGraphicFramePr>
        <p:xfrm>
          <a:off x="874618" y="4893798"/>
          <a:ext cx="4279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Уравнение" r:id="rId8" imgW="1905000" imgH="228600" progId="Equation.3">
                  <p:embed/>
                </p:oleObj>
              </mc:Choice>
              <mc:Fallback>
                <p:oleObj name="Уравнение" r:id="rId8" imgW="19050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18" y="4893798"/>
                        <a:ext cx="42799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90664"/>
              </p:ext>
            </p:extLst>
          </p:nvPr>
        </p:nvGraphicFramePr>
        <p:xfrm>
          <a:off x="874618" y="5415159"/>
          <a:ext cx="2252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Уравнение" r:id="rId10" imgW="1002865" imgH="228501" progId="Equation.3">
                  <p:embed/>
                </p:oleObj>
              </mc:Choice>
              <mc:Fallback>
                <p:oleObj name="Уравнение" r:id="rId10" imgW="1002865" imgH="228501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18" y="5415159"/>
                        <a:ext cx="2252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306940" y="4775200"/>
            <a:ext cx="12086" cy="1251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9008" y="510872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ym typeface="Symbol" panose="05050102010706020507" pitchFamily="18" charset="2"/>
              </a:rPr>
              <a:t></a:t>
            </a:r>
            <a:endParaRPr lang="ru-RU" sz="32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4977"/>
              </p:ext>
            </p:extLst>
          </p:nvPr>
        </p:nvGraphicFramePr>
        <p:xfrm>
          <a:off x="6089596" y="5179149"/>
          <a:ext cx="2568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Уравнение" r:id="rId12" imgW="1143000" imgH="228600" progId="Equation.3">
                  <p:embed/>
                </p:oleObj>
              </mc:Choice>
              <mc:Fallback>
                <p:oleObj name="Уравнение" r:id="rId12" imgW="1143000" imgH="2286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596" y="5179149"/>
                        <a:ext cx="25685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Заголовок 3"/>
          <p:cNvSpPr txBox="1">
            <a:spLocks/>
          </p:cNvSpPr>
          <p:nvPr/>
        </p:nvSpPr>
        <p:spPr>
          <a:xfrm>
            <a:off x="3203180" y="3127067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7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1625" y="737591"/>
            <a:ext cx="8559800" cy="1782187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Следствие 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Если для коэффициентов квадратного уравнения </a:t>
            </a:r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</a:t>
            </a:r>
            <a:r>
              <a:rPr lang="ru-RU" sz="2400" i="1" dirty="0">
                <a:solidFill>
                  <a:srgbClr val="C00000"/>
                </a:solidFill>
              </a:rPr>
              <a:t>+ </a:t>
            </a:r>
            <a:r>
              <a:rPr lang="en-US" sz="2400" i="1" dirty="0" smtClean="0">
                <a:solidFill>
                  <a:srgbClr val="C00000"/>
                </a:solidFill>
              </a:rPr>
              <a:t>c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C00000"/>
                </a:solidFill>
              </a:rPr>
              <a:t>= </a:t>
            </a:r>
            <a:r>
              <a:rPr lang="ru-RU" sz="2400" dirty="0" smtClean="0">
                <a:solidFill>
                  <a:srgbClr val="C00000"/>
                </a:solidFill>
              </a:rPr>
              <a:t>0 </a:t>
            </a:r>
            <a:r>
              <a:rPr lang="ru-RU" sz="2400" i="1" dirty="0" smtClean="0">
                <a:solidFill>
                  <a:srgbClr val="002060"/>
                </a:solidFill>
              </a:rPr>
              <a:t>выполняется равенство </a:t>
            </a:r>
            <a:r>
              <a:rPr lang="en-US" sz="2400" i="1" dirty="0" smtClean="0">
                <a:solidFill>
                  <a:srgbClr val="C00000"/>
                </a:solidFill>
              </a:rPr>
              <a:t>a + b</a:t>
            </a:r>
            <a:r>
              <a:rPr lang="ru-RU" sz="2400" i="1" dirty="0" smtClean="0">
                <a:solidFill>
                  <a:srgbClr val="C00000"/>
                </a:solidFill>
              </a:rPr>
              <a:t> + с =</a:t>
            </a:r>
            <a:r>
              <a:rPr lang="ru-RU" sz="2400" dirty="0" smtClean="0">
                <a:solidFill>
                  <a:srgbClr val="C00000"/>
                </a:solidFill>
              </a:rPr>
              <a:t> 0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то корни этого уравнения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787568"/>
              </p:ext>
            </p:extLst>
          </p:nvPr>
        </p:nvGraphicFramePr>
        <p:xfrm>
          <a:off x="5033962" y="2275391"/>
          <a:ext cx="25939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Уравнение" r:id="rId4" imgW="1155700" imgH="393700" progId="Equation.3">
                  <p:embed/>
                </p:oleObj>
              </mc:Choice>
              <mc:Fallback>
                <p:oleObj name="Уравнение" r:id="rId4" imgW="11557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2275391"/>
                        <a:ext cx="2593975" cy="882650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01625" y="3576172"/>
            <a:ext cx="8553450" cy="1782187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Следствие </a:t>
            </a:r>
            <a:r>
              <a:rPr lang="ru-RU" sz="2400" dirty="0" smtClean="0">
                <a:solidFill>
                  <a:srgbClr val="C00000"/>
                </a:solidFill>
              </a:rPr>
              <a:t>3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ru-RU" sz="2400" i="1" dirty="0">
                <a:solidFill>
                  <a:srgbClr val="002060"/>
                </a:solidFill>
              </a:rPr>
              <a:t>для коэффициентов квадратного уравнения </a:t>
            </a:r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</a:t>
            </a:r>
            <a:r>
              <a:rPr lang="ru-RU" sz="2400" i="1" dirty="0">
                <a:solidFill>
                  <a:srgbClr val="C00000"/>
                </a:solidFill>
              </a:rPr>
              <a:t>+ </a:t>
            </a:r>
            <a:r>
              <a:rPr lang="en-US" sz="2400" i="1" dirty="0" smtClean="0">
                <a:solidFill>
                  <a:srgbClr val="C00000"/>
                </a:solidFill>
              </a:rPr>
              <a:t>c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C00000"/>
                </a:solidFill>
              </a:rPr>
              <a:t>= </a:t>
            </a:r>
            <a:r>
              <a:rPr lang="ru-RU" sz="2400" dirty="0" smtClean="0">
                <a:solidFill>
                  <a:srgbClr val="C00000"/>
                </a:solidFill>
              </a:rPr>
              <a:t>0 </a:t>
            </a:r>
            <a:r>
              <a:rPr lang="ru-RU" sz="2400" i="1" dirty="0" smtClean="0">
                <a:solidFill>
                  <a:srgbClr val="002060"/>
                </a:solidFill>
              </a:rPr>
              <a:t>выполняется равенство </a:t>
            </a:r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ru-RU" sz="2400" i="1" dirty="0" smtClean="0">
                <a:solidFill>
                  <a:srgbClr val="C00000"/>
                </a:solidFill>
              </a:rPr>
              <a:t>–</a:t>
            </a:r>
            <a:r>
              <a:rPr lang="en-US" sz="2400" i="1" dirty="0" smtClean="0">
                <a:solidFill>
                  <a:srgbClr val="C00000"/>
                </a:solidFill>
              </a:rPr>
              <a:t> b</a:t>
            </a:r>
            <a:r>
              <a:rPr lang="ru-RU" sz="2400" i="1" dirty="0" smtClean="0">
                <a:solidFill>
                  <a:srgbClr val="C00000"/>
                </a:solidFill>
              </a:rPr>
              <a:t> + с =</a:t>
            </a:r>
            <a:r>
              <a:rPr lang="ru-RU" sz="2400" dirty="0" smtClean="0">
                <a:solidFill>
                  <a:srgbClr val="C00000"/>
                </a:solidFill>
              </a:rPr>
              <a:t> 0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то корни этого уравнения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894431"/>
              </p:ext>
            </p:extLst>
          </p:nvPr>
        </p:nvGraphicFramePr>
        <p:xfrm>
          <a:off x="5033962" y="5086687"/>
          <a:ext cx="30495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Уравнение" r:id="rId6" imgW="1358310" imgH="393529" progId="Equation.3">
                  <p:embed/>
                </p:oleObj>
              </mc:Choice>
              <mc:Fallback>
                <p:oleObj name="Уравнение" r:id="rId6" imgW="1358310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5086687"/>
                        <a:ext cx="3049587" cy="882650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1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2217" y="3901637"/>
            <a:ext cx="2866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10</a:t>
            </a:r>
            <a:r>
              <a:rPr lang="ru-RU" sz="2800" i="1" dirty="0" smtClean="0">
                <a:solidFill>
                  <a:srgbClr val="002060"/>
                </a:solidFill>
              </a:rPr>
              <a:t>х + </a:t>
            </a:r>
            <a:r>
              <a:rPr lang="en-US" sz="2800" dirty="0" smtClean="0">
                <a:solidFill>
                  <a:srgbClr val="002060"/>
                </a:solidFill>
              </a:rPr>
              <a:t>9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0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489" y="6018372"/>
            <a:ext cx="4859022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х</a:t>
            </a:r>
            <a:r>
              <a:rPr lang="ru-RU" sz="2800" baseline="30000" dirty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>
                <a:solidFill>
                  <a:srgbClr val="002060"/>
                </a:solidFill>
              </a:rPr>
              <a:t>–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10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en-US" sz="2800" dirty="0" smtClean="0">
                <a:solidFill>
                  <a:srgbClr val="002060"/>
                </a:solidFill>
              </a:rPr>
              <a:t>9</a:t>
            </a:r>
            <a:r>
              <a:rPr lang="ru-RU" sz="2800" dirty="0" smtClean="0">
                <a:solidFill>
                  <a:srgbClr val="002060"/>
                </a:solidFill>
              </a:rPr>
              <a:t> = (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dirty="0" smtClean="0">
                <a:solidFill>
                  <a:srgbClr val="002060"/>
                </a:solidFill>
              </a:rPr>
              <a:t> – </a:t>
            </a:r>
            <a:r>
              <a:rPr lang="en-US" sz="2800" dirty="0" smtClean="0">
                <a:solidFill>
                  <a:srgbClr val="002060"/>
                </a:solidFill>
              </a:rPr>
              <a:t>1</a:t>
            </a:r>
            <a:r>
              <a:rPr lang="ru-RU" sz="2800" dirty="0" smtClean="0">
                <a:solidFill>
                  <a:srgbClr val="002060"/>
                </a:solidFill>
              </a:rPr>
              <a:t>)(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dirty="0" smtClean="0">
                <a:solidFill>
                  <a:srgbClr val="002060"/>
                </a:solidFill>
              </a:rPr>
              <a:t> – </a:t>
            </a:r>
            <a:r>
              <a:rPr lang="en-US" sz="2800" dirty="0" smtClean="0">
                <a:solidFill>
                  <a:srgbClr val="002060"/>
                </a:solidFill>
              </a:rPr>
              <a:t>9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44228"/>
              </p:ext>
            </p:extLst>
          </p:nvPr>
        </p:nvGraphicFramePr>
        <p:xfrm>
          <a:off x="873125" y="4463513"/>
          <a:ext cx="36496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Уравнение" r:id="rId4" imgW="1625600" imgH="203200" progId="Equation.3">
                  <p:embed/>
                </p:oleObj>
              </mc:Choice>
              <mc:Fallback>
                <p:oleObj name="Уравнение" r:id="rId4" imgW="1625600" imgH="203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463513"/>
                        <a:ext cx="36496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33253"/>
              </p:ext>
            </p:extLst>
          </p:nvPr>
        </p:nvGraphicFramePr>
        <p:xfrm>
          <a:off x="860425" y="4926013"/>
          <a:ext cx="4308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Уравнение" r:id="rId6" imgW="1917700" imgH="228600" progId="Equation.3">
                  <p:embed/>
                </p:oleObj>
              </mc:Choice>
              <mc:Fallback>
                <p:oleObj name="Уравнение" r:id="rId6" imgW="1917700" imgH="2286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926013"/>
                        <a:ext cx="4308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31092"/>
              </p:ext>
            </p:extLst>
          </p:nvPr>
        </p:nvGraphicFramePr>
        <p:xfrm>
          <a:off x="860425" y="5407511"/>
          <a:ext cx="20526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Уравнение" r:id="rId8" imgW="914400" imgH="228600" progId="Equation.3">
                  <p:embed/>
                </p:oleObj>
              </mc:Choice>
              <mc:Fallback>
                <p:oleObj name="Уравнение" r:id="rId8" imgW="914400" imgH="2286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407511"/>
                        <a:ext cx="20526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305381" y="4766547"/>
            <a:ext cx="12086" cy="1251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7937" y="509793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ym typeface="Symbol" panose="05050102010706020507" pitchFamily="18" charset="2"/>
              </a:rPr>
              <a:t></a:t>
            </a:r>
            <a:endParaRPr lang="ru-RU" sz="3200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552784"/>
              </p:ext>
            </p:extLst>
          </p:nvPr>
        </p:nvGraphicFramePr>
        <p:xfrm>
          <a:off x="6078538" y="5168900"/>
          <a:ext cx="2511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Уравнение" r:id="rId10" imgW="1117600" imgH="228600" progId="Equation.3">
                  <p:embed/>
                </p:oleObj>
              </mc:Choice>
              <mc:Fallback>
                <p:oleObj name="Уравнение" r:id="rId10" imgW="1117600" imgH="228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168900"/>
                        <a:ext cx="2511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Заголовок 3"/>
          <p:cNvSpPr txBox="1">
            <a:spLocks/>
          </p:cNvSpPr>
          <p:nvPr/>
        </p:nvSpPr>
        <p:spPr>
          <a:xfrm>
            <a:off x="3203180" y="2900729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53558" y="793322"/>
            <a:ext cx="7236884" cy="1362849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Теорема 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baseline="-25000" dirty="0" smtClean="0">
                <a:solidFill>
                  <a:srgbClr val="C00000"/>
                </a:solidFill>
              </a:rPr>
              <a:t>1 </a:t>
            </a:r>
            <a:r>
              <a:rPr lang="ru-RU" sz="2400" i="1" dirty="0" smtClean="0">
                <a:solidFill>
                  <a:srgbClr val="002060"/>
                </a:solidFill>
              </a:rPr>
              <a:t>и 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002060"/>
                </a:solidFill>
              </a:rPr>
              <a:t> – корни</a:t>
            </a:r>
            <a:r>
              <a:rPr lang="ru-RU" sz="2400" i="1" dirty="0">
                <a:solidFill>
                  <a:srgbClr val="002060"/>
                </a:solidFill>
              </a:rPr>
              <a:t> квадратного уравнения </a:t>
            </a:r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ru-RU" sz="2400" i="1" dirty="0" err="1" smtClean="0">
                <a:solidFill>
                  <a:srgbClr val="C00000"/>
                </a:solidFill>
              </a:rPr>
              <a:t>bх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+ </a:t>
            </a:r>
            <a:r>
              <a:rPr lang="ru-RU" sz="2400" i="1" dirty="0">
                <a:solidFill>
                  <a:srgbClr val="C00000"/>
                </a:solidFill>
              </a:rPr>
              <a:t>с </a:t>
            </a:r>
            <a:r>
              <a:rPr lang="ru-RU" sz="2400" i="1" dirty="0" smtClean="0">
                <a:solidFill>
                  <a:srgbClr val="C00000"/>
                </a:solidFill>
              </a:rPr>
              <a:t>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 smtClean="0">
                <a:solidFill>
                  <a:srgbClr val="002060"/>
                </a:solidFill>
              </a:rPr>
              <a:t>, то справедливо тождество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1508" y="3401645"/>
            <a:ext cx="804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4</a:t>
            </a:r>
            <a:r>
              <a:rPr lang="ru-RU" sz="2800" dirty="0" smtClean="0">
                <a:solidFill>
                  <a:srgbClr val="002060"/>
                </a:solidFill>
              </a:rPr>
              <a:t>) </a:t>
            </a:r>
            <a:r>
              <a:rPr lang="ru-RU" sz="2800" i="1" dirty="0" smtClean="0">
                <a:solidFill>
                  <a:srgbClr val="002060"/>
                </a:solidFill>
              </a:rPr>
              <a:t>Разложить на множители:  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en-US" sz="2800" i="1" dirty="0" smtClean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10</a:t>
            </a:r>
            <a:r>
              <a:rPr lang="ru-RU" sz="2800" i="1" dirty="0" smtClean="0">
                <a:solidFill>
                  <a:srgbClr val="002060"/>
                </a:solidFill>
              </a:rPr>
              <a:t>х + </a:t>
            </a:r>
            <a:r>
              <a:rPr lang="en-US" sz="2800" dirty="0" smtClean="0">
                <a:solidFill>
                  <a:srgbClr val="002060"/>
                </a:solidFill>
              </a:rPr>
              <a:t>9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2295"/>
              </p:ext>
            </p:extLst>
          </p:nvPr>
        </p:nvGraphicFramePr>
        <p:xfrm>
          <a:off x="2154237" y="2116689"/>
          <a:ext cx="48482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Уравнение" r:id="rId12" imgW="2159000" imgH="241300" progId="Equation.3">
                  <p:embed/>
                </p:oleObj>
              </mc:Choice>
              <mc:Fallback>
                <p:oleObj name="Уравнение" r:id="rId12" imgW="2159000" imgH="2413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7" y="2116689"/>
                        <a:ext cx="4848225" cy="541338"/>
                      </a:xfrm>
                      <a:prstGeom prst="rect">
                        <a:avLst/>
                      </a:prstGeom>
                      <a:solidFill>
                        <a:srgbClr val="DFFDB3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Теорема Виета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15575" y="835655"/>
            <a:ext cx="7515623" cy="1258014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Теорема </a:t>
            </a:r>
            <a:r>
              <a:rPr lang="ru-RU" sz="2200" dirty="0" smtClean="0">
                <a:solidFill>
                  <a:srgbClr val="C00000"/>
                </a:solidFill>
              </a:rPr>
              <a:t>3</a:t>
            </a: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Если квадратный трёхчлен раскладывается на линейные множители, то он имеет корни.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14186" y="2570752"/>
            <a:ext cx="7515624" cy="1258014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Теорема </a:t>
            </a:r>
            <a:r>
              <a:rPr lang="ru-RU" sz="2200" dirty="0" smtClean="0">
                <a:solidFill>
                  <a:srgbClr val="C00000"/>
                </a:solidFill>
              </a:rPr>
              <a:t>4</a:t>
            </a: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Если квадратный </a:t>
            </a:r>
            <a:r>
              <a:rPr lang="ru-RU" sz="2200" i="1" dirty="0">
                <a:solidFill>
                  <a:srgbClr val="002060"/>
                </a:solidFill>
              </a:rPr>
              <a:t>трёхчлен </a:t>
            </a:r>
            <a:r>
              <a:rPr lang="ru-RU" sz="2200" i="1" dirty="0" smtClean="0">
                <a:solidFill>
                  <a:srgbClr val="002060"/>
                </a:solidFill>
              </a:rPr>
              <a:t>не имеет корней, то его нельзя разложить на линейные множители. 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14188" y="4305849"/>
            <a:ext cx="7515622" cy="1642408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Теорема </a:t>
            </a:r>
            <a:r>
              <a:rPr lang="ru-RU" sz="2200" dirty="0" smtClean="0">
                <a:solidFill>
                  <a:srgbClr val="C00000"/>
                </a:solidFill>
              </a:rPr>
              <a:t>5</a:t>
            </a: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</a:rPr>
              <a:t>Если числа </a:t>
            </a:r>
            <a:r>
              <a:rPr lang="ru-RU" sz="2200" i="1" dirty="0" smtClean="0">
                <a:solidFill>
                  <a:srgbClr val="C00000"/>
                </a:solidFill>
              </a:rPr>
              <a:t>х</a:t>
            </a:r>
            <a:r>
              <a:rPr lang="ru-RU" sz="2200" baseline="-25000" dirty="0" smtClean="0">
                <a:solidFill>
                  <a:srgbClr val="C00000"/>
                </a:solidFill>
              </a:rPr>
              <a:t>1</a:t>
            </a:r>
            <a:r>
              <a:rPr lang="ru-RU" sz="2200" i="1" dirty="0" smtClean="0">
                <a:solidFill>
                  <a:srgbClr val="002060"/>
                </a:solidFill>
              </a:rPr>
              <a:t>, </a:t>
            </a:r>
            <a:r>
              <a:rPr lang="ru-RU" sz="2200" i="1" dirty="0">
                <a:solidFill>
                  <a:srgbClr val="C00000"/>
                </a:solidFill>
              </a:rPr>
              <a:t>х</a:t>
            </a:r>
            <a:r>
              <a:rPr lang="ru-RU" sz="2200" baseline="-25000" dirty="0">
                <a:solidFill>
                  <a:srgbClr val="C00000"/>
                </a:solidFill>
              </a:rPr>
              <a:t>2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</a:rPr>
              <a:t>таковы, что </a:t>
            </a:r>
            <a:r>
              <a:rPr lang="ru-RU" sz="2200" i="1" dirty="0">
                <a:solidFill>
                  <a:srgbClr val="C00000"/>
                </a:solidFill>
              </a:rPr>
              <a:t>х</a:t>
            </a:r>
            <a:r>
              <a:rPr lang="ru-RU" sz="2200" baseline="-25000" dirty="0">
                <a:solidFill>
                  <a:srgbClr val="C00000"/>
                </a:solidFill>
              </a:rPr>
              <a:t>1 </a:t>
            </a:r>
            <a:r>
              <a:rPr lang="ru-RU" sz="2200" i="1" dirty="0" smtClean="0">
                <a:solidFill>
                  <a:srgbClr val="C00000"/>
                </a:solidFill>
              </a:rPr>
              <a:t>+ </a:t>
            </a:r>
            <a:r>
              <a:rPr lang="ru-RU" sz="2200" i="1" dirty="0">
                <a:solidFill>
                  <a:srgbClr val="C00000"/>
                </a:solidFill>
              </a:rPr>
              <a:t>х</a:t>
            </a:r>
            <a:r>
              <a:rPr lang="ru-RU" sz="2200" baseline="-25000" dirty="0">
                <a:solidFill>
                  <a:srgbClr val="C00000"/>
                </a:solidFill>
              </a:rPr>
              <a:t>2</a:t>
            </a:r>
            <a:r>
              <a:rPr lang="ru-RU" sz="2200" i="1" dirty="0">
                <a:solidFill>
                  <a:srgbClr val="C0000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=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200" i="1" dirty="0" smtClean="0">
                <a:solidFill>
                  <a:srgbClr val="C00000"/>
                </a:solidFill>
              </a:rPr>
              <a:t>р</a:t>
            </a:r>
            <a:r>
              <a:rPr lang="ru-RU" sz="2200" i="1" dirty="0" smtClean="0">
                <a:solidFill>
                  <a:srgbClr val="002060"/>
                </a:solidFill>
              </a:rPr>
              <a:t>, </a:t>
            </a:r>
            <a:r>
              <a:rPr lang="ru-RU" sz="2200" i="1" dirty="0" smtClean="0">
                <a:solidFill>
                  <a:srgbClr val="C00000"/>
                </a:solidFill>
              </a:rPr>
              <a:t>х</a:t>
            </a:r>
            <a:r>
              <a:rPr lang="ru-RU" sz="2200" baseline="-25000" dirty="0" smtClean="0">
                <a:solidFill>
                  <a:srgbClr val="C00000"/>
                </a:solidFill>
              </a:rPr>
              <a:t>1</a:t>
            </a:r>
            <a:r>
              <a:rPr lang="ru-RU" sz="2200" i="1" dirty="0" smtClean="0">
                <a:solidFill>
                  <a:srgbClr val="C00000"/>
                </a:solidFill>
              </a:rPr>
              <a:t>х</a:t>
            </a:r>
            <a:r>
              <a:rPr lang="ru-RU" sz="2200" baseline="-25000" dirty="0" smtClean="0">
                <a:solidFill>
                  <a:srgbClr val="C00000"/>
                </a:solidFill>
              </a:rPr>
              <a:t>2</a:t>
            </a:r>
            <a:r>
              <a:rPr lang="ru-RU" sz="2200" dirty="0" smtClean="0">
                <a:solidFill>
                  <a:srgbClr val="C00000"/>
                </a:solidFill>
              </a:rPr>
              <a:t> = </a:t>
            </a:r>
            <a:r>
              <a:rPr lang="en-US" sz="2200" i="1" dirty="0" smtClean="0">
                <a:solidFill>
                  <a:srgbClr val="C00000"/>
                </a:solidFill>
              </a:rPr>
              <a:t>q</a:t>
            </a:r>
            <a:r>
              <a:rPr lang="ru-RU" sz="2200" i="1" dirty="0">
                <a:solidFill>
                  <a:srgbClr val="002060"/>
                </a:solidFill>
              </a:rPr>
              <a:t>,</a:t>
            </a:r>
            <a:r>
              <a:rPr lang="en-US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>
                <a:solidFill>
                  <a:srgbClr val="002060"/>
                </a:solidFill>
              </a:rPr>
              <a:t>то </a:t>
            </a:r>
            <a:r>
              <a:rPr lang="ru-RU" sz="2200" i="1" dirty="0" smtClean="0">
                <a:solidFill>
                  <a:srgbClr val="002060"/>
                </a:solidFill>
              </a:rPr>
              <a:t>эти числа – корни квадратного уравнения </a:t>
            </a:r>
          </a:p>
          <a:p>
            <a:pPr algn="ctr"/>
            <a:r>
              <a:rPr lang="ru-RU" sz="2200" i="1" dirty="0" smtClean="0">
                <a:solidFill>
                  <a:srgbClr val="C00000"/>
                </a:solidFill>
              </a:rPr>
              <a:t>х</a:t>
            </a:r>
            <a:r>
              <a:rPr lang="ru-RU" sz="2200" baseline="30000" dirty="0" smtClean="0">
                <a:solidFill>
                  <a:srgbClr val="C00000"/>
                </a:solidFill>
              </a:rPr>
              <a:t>2</a:t>
            </a:r>
            <a:r>
              <a:rPr lang="ru-RU" sz="2200" i="1" dirty="0">
                <a:solidFill>
                  <a:srgbClr val="C00000"/>
                </a:solidFill>
              </a:rPr>
              <a:t> + </a:t>
            </a:r>
            <a:r>
              <a:rPr lang="en-US" sz="2200" i="1" dirty="0">
                <a:solidFill>
                  <a:srgbClr val="C00000"/>
                </a:solidFill>
              </a:rPr>
              <a:t>p</a:t>
            </a:r>
            <a:r>
              <a:rPr lang="ru-RU" sz="2200" i="1" dirty="0" smtClean="0">
                <a:solidFill>
                  <a:srgbClr val="C00000"/>
                </a:solidFill>
              </a:rPr>
              <a:t>х </a:t>
            </a:r>
            <a:r>
              <a:rPr lang="ru-RU" sz="2200" i="1" dirty="0">
                <a:solidFill>
                  <a:srgbClr val="C00000"/>
                </a:solidFill>
              </a:rPr>
              <a:t>+ </a:t>
            </a:r>
            <a:r>
              <a:rPr lang="en-US" sz="2200" i="1" dirty="0" smtClean="0">
                <a:solidFill>
                  <a:srgbClr val="C00000"/>
                </a:solidFill>
              </a:rPr>
              <a:t>q</a:t>
            </a: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>
                <a:solidFill>
                  <a:srgbClr val="C00000"/>
                </a:solidFill>
              </a:rPr>
              <a:t>= </a:t>
            </a:r>
            <a:r>
              <a:rPr lang="ru-RU" sz="2200" dirty="0">
                <a:solidFill>
                  <a:srgbClr val="C00000"/>
                </a:solidFill>
              </a:rPr>
              <a:t>0</a:t>
            </a:r>
            <a:r>
              <a:rPr lang="ru-RU" sz="2200" i="1" dirty="0" smtClean="0">
                <a:solidFill>
                  <a:srgbClr val="002060"/>
                </a:solidFill>
              </a:rPr>
              <a:t>. </a:t>
            </a:r>
            <a:endParaRPr lang="ru-RU" sz="2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15575" y="835655"/>
            <a:ext cx="7515623" cy="1362849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Если в уравнении переменная содержится под знаком квадратного корня, то уравнение называют </a:t>
            </a:r>
            <a:r>
              <a:rPr lang="ru-RU" sz="2400" i="1" dirty="0" smtClean="0">
                <a:solidFill>
                  <a:srgbClr val="C00000"/>
                </a:solidFill>
              </a:rPr>
              <a:t>иррациональным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94087" y="2428443"/>
          <a:ext cx="215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Формула" r:id="rId4" imgW="863225" imgH="228501" progId="Equation.3">
                  <p:embed/>
                </p:oleObj>
              </mc:Choice>
              <mc:Fallback>
                <p:oleObj name="Формула" r:id="rId4" imgW="863225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7" y="2428443"/>
                        <a:ext cx="2155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82942"/>
              </p:ext>
            </p:extLst>
          </p:nvPr>
        </p:nvGraphicFramePr>
        <p:xfrm>
          <a:off x="3088481" y="3143250"/>
          <a:ext cx="29797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Формула" r:id="rId6" imgW="1193800" imgH="228600" progId="Equation.3">
                  <p:embed/>
                </p:oleObj>
              </mc:Choice>
              <mc:Fallback>
                <p:oleObj name="Формула" r:id="rId6" imgW="11938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481" y="3143250"/>
                        <a:ext cx="29797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07334"/>
              </p:ext>
            </p:extLst>
          </p:nvPr>
        </p:nvGraphicFramePr>
        <p:xfrm>
          <a:off x="2708275" y="3941618"/>
          <a:ext cx="3740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Формула" r:id="rId8" imgW="1497950" imgH="253890" progId="Equation.3">
                  <p:embed/>
                </p:oleObj>
              </mc:Choice>
              <mc:Fallback>
                <p:oleObj name="Формула" r:id="rId8" imgW="1497950" imgH="25389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941618"/>
                        <a:ext cx="37401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20580"/>
              </p:ext>
            </p:extLst>
          </p:nvPr>
        </p:nvGraphicFramePr>
        <p:xfrm>
          <a:off x="2739231" y="5448050"/>
          <a:ext cx="36782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Формула" r:id="rId10" imgW="1473200" imgH="228600" progId="Equation.3">
                  <p:embed/>
                </p:oleObj>
              </mc:Choice>
              <mc:Fallback>
                <p:oleObj name="Формула" r:id="rId10" imgW="147320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231" y="5448050"/>
                        <a:ext cx="36782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3081337" y="4713288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Формула" r:id="rId12" imgW="1193760" imgH="228600" progId="Equation.3">
                  <p:embed/>
                </p:oleObj>
              </mc:Choice>
              <mc:Fallback>
                <p:oleObj name="Формула" r:id="rId12" imgW="119376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4713288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3826934" y="83507"/>
            <a:ext cx="5071533" cy="602293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Индия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1790" y="685800"/>
            <a:ext cx="52618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002060"/>
                </a:solidFill>
              </a:rPr>
              <a:t>Задачи, решаемые с помощью квадратных уравнений, встречаются в трактате по астрономии «</a:t>
            </a:r>
            <a:r>
              <a:rPr lang="ru-RU" sz="2000" i="1" dirty="0" err="1">
                <a:solidFill>
                  <a:srgbClr val="002060"/>
                </a:solidFill>
              </a:rPr>
              <a:t>Ариабхаттиам</a:t>
            </a:r>
            <a:r>
              <a:rPr lang="ru-RU" sz="2000" i="1" dirty="0">
                <a:solidFill>
                  <a:srgbClr val="002060"/>
                </a:solidFill>
              </a:rPr>
              <a:t>», написанным индийским астрономом и </a:t>
            </a:r>
            <a:r>
              <a:rPr lang="ru-RU" sz="2000" i="1" dirty="0" smtClean="0">
                <a:solidFill>
                  <a:srgbClr val="002060"/>
                </a:solidFill>
              </a:rPr>
              <a:t>математиком Ариабхатой</a:t>
            </a:r>
            <a:r>
              <a:rPr lang="ru-RU" sz="2000" i="1" dirty="0">
                <a:solidFill>
                  <a:srgbClr val="002060"/>
                </a:solidFill>
              </a:rPr>
              <a:t> в 499 году нашей эры. Один из первых известных выводов формулы корней квадратного уравнения принадлежит индийскому учёному Брахмагупте (около 598 г</a:t>
            </a:r>
            <a:r>
              <a:rPr lang="ru-RU" sz="2000" i="1" dirty="0" smtClean="0">
                <a:solidFill>
                  <a:srgbClr val="002060"/>
                </a:solidFill>
              </a:rPr>
              <a:t>.); </a:t>
            </a:r>
            <a:r>
              <a:rPr lang="ru-RU" sz="2000" i="1" dirty="0">
                <a:solidFill>
                  <a:srgbClr val="002060"/>
                </a:solidFill>
              </a:rPr>
              <a:t>Брахмагупта изложил универсальное правило решения квадратного уравнения, приведённого к каноническому </a:t>
            </a:r>
            <a:r>
              <a:rPr lang="ru-RU" sz="2000" i="1" dirty="0" smtClean="0">
                <a:solidFill>
                  <a:srgbClr val="002060"/>
                </a:solidFill>
              </a:rPr>
              <a:t>виду: </a:t>
            </a:r>
          </a:p>
          <a:p>
            <a:pPr lvl="0"/>
            <a:r>
              <a:rPr lang="ru-RU" sz="2000" i="1" dirty="0">
                <a:solidFill>
                  <a:srgbClr val="002060"/>
                </a:solidFill>
              </a:rPr>
              <a:t>ах</a:t>
            </a:r>
            <a:r>
              <a:rPr lang="ru-RU" sz="2000" baseline="30000" dirty="0">
                <a:solidFill>
                  <a:srgbClr val="002060"/>
                </a:solidFill>
              </a:rPr>
              <a:t>2</a:t>
            </a:r>
            <a:r>
              <a:rPr lang="ru-RU" sz="2000" i="1" dirty="0">
                <a:solidFill>
                  <a:srgbClr val="002060"/>
                </a:solidFill>
              </a:rPr>
              <a:t> + </a:t>
            </a:r>
            <a:r>
              <a:rPr lang="en-US" sz="2000" i="1" dirty="0">
                <a:solidFill>
                  <a:srgbClr val="002060"/>
                </a:solidFill>
              </a:rPr>
              <a:t>b</a:t>
            </a:r>
            <a:r>
              <a:rPr lang="ru-RU" sz="2000" i="1" dirty="0">
                <a:solidFill>
                  <a:srgbClr val="002060"/>
                </a:solidFill>
              </a:rPr>
              <a:t>х </a:t>
            </a:r>
            <a:r>
              <a:rPr lang="ru-RU" sz="2000" i="1" dirty="0" smtClean="0">
                <a:solidFill>
                  <a:srgbClr val="002060"/>
                </a:solidFill>
              </a:rPr>
              <a:t>= </a:t>
            </a:r>
            <a:r>
              <a:rPr lang="ru-RU" sz="2000" i="1" dirty="0">
                <a:solidFill>
                  <a:srgbClr val="002060"/>
                </a:solidFill>
              </a:rPr>
              <a:t>с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Сформулированное </a:t>
            </a:r>
            <a:r>
              <a:rPr lang="ru-RU" sz="2000" i="1" dirty="0">
                <a:solidFill>
                  <a:srgbClr val="002060"/>
                </a:solidFill>
              </a:rPr>
              <a:t>учёным правило по своему существу совпадает с современным.</a:t>
            </a:r>
          </a:p>
        </p:txBody>
      </p:sp>
      <p:pic>
        <p:nvPicPr>
          <p:cNvPr id="107526" name="Picture 6" descr="Hindu astronomer, 19th-century 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3" y="603778"/>
            <a:ext cx="3259970" cy="4933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088165" y="5682734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Брахмагупта</a:t>
            </a:r>
          </a:p>
        </p:txBody>
      </p:sp>
    </p:spTree>
    <p:extLst>
      <p:ext uri="{BB962C8B-B14F-4D97-AF65-F5344CB8AC3E}">
        <p14:creationId xmlns:p14="http://schemas.microsoft.com/office/powerpoint/2010/main" val="22556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20463" y="1126110"/>
          <a:ext cx="215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Формула" r:id="rId4" imgW="863225" imgH="228501" progId="Equation.3">
                  <p:embed/>
                </p:oleObj>
              </mc:Choice>
              <mc:Fallback>
                <p:oleObj name="Формула" r:id="rId4" imgW="863225" imgH="228501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1126110"/>
                        <a:ext cx="2155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06091"/>
              </p:ext>
            </p:extLst>
          </p:nvPr>
        </p:nvGraphicFramePr>
        <p:xfrm>
          <a:off x="688340" y="1786999"/>
          <a:ext cx="2630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" name="Формула" r:id="rId6" imgW="1054100" imgH="254000" progId="Equation.3">
                  <p:embed/>
                </p:oleObj>
              </mc:Choice>
              <mc:Fallback>
                <p:oleObj name="Формула" r:id="rId6" imgW="1054100" imgH="2540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" y="1786999"/>
                        <a:ext cx="26304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32598"/>
              </p:ext>
            </p:extLst>
          </p:nvPr>
        </p:nvGraphicFramePr>
        <p:xfrm>
          <a:off x="720463" y="2951531"/>
          <a:ext cx="2093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Формула" r:id="rId8" imgW="837836" imgH="177723" progId="Equation.3">
                  <p:embed/>
                </p:oleObj>
              </mc:Choice>
              <mc:Fallback>
                <p:oleObj name="Формула" r:id="rId8" imgW="837836" imgH="177723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2951531"/>
                        <a:ext cx="20939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54442"/>
              </p:ext>
            </p:extLst>
          </p:nvPr>
        </p:nvGraphicFramePr>
        <p:xfrm>
          <a:off x="720463" y="2460791"/>
          <a:ext cx="2093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Формула" r:id="rId10" imgW="837836" imgH="177723" progId="Equation.3">
                  <p:embed/>
                </p:oleObj>
              </mc:Choice>
              <mc:Fallback>
                <p:oleObj name="Формула" r:id="rId10" imgW="837836" imgH="177723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2460791"/>
                        <a:ext cx="20939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2"/>
          <p:cNvGraphicFramePr>
            <a:graphicFrameLocks noChangeAspect="1"/>
          </p:cNvGraphicFramePr>
          <p:nvPr/>
        </p:nvGraphicFramePr>
        <p:xfrm>
          <a:off x="720463" y="3442271"/>
          <a:ext cx="1489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Формула" r:id="rId12" imgW="596641" imgH="177723" progId="Equation.3">
                  <p:embed/>
                </p:oleObj>
              </mc:Choice>
              <mc:Fallback>
                <p:oleObj name="Формула" r:id="rId12" imgW="596641" imgH="177723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3442271"/>
                        <a:ext cx="1489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2"/>
          <p:cNvGraphicFramePr>
            <a:graphicFrameLocks noChangeAspect="1"/>
          </p:cNvGraphicFramePr>
          <p:nvPr/>
        </p:nvGraphicFramePr>
        <p:xfrm>
          <a:off x="720463" y="3940602"/>
          <a:ext cx="1012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Формула" r:id="rId14" imgW="405872" imgH="177569" progId="Equation.3">
                  <p:embed/>
                </p:oleObj>
              </mc:Choice>
              <mc:Fallback>
                <p:oleObj name="Формула" r:id="rId14" imgW="405872" imgH="177569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3940602"/>
                        <a:ext cx="10128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80077"/>
              </p:ext>
            </p:extLst>
          </p:nvPr>
        </p:nvGraphicFramePr>
        <p:xfrm>
          <a:off x="720463" y="4430466"/>
          <a:ext cx="21859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Уравнение" r:id="rId16" imgW="876240" imgH="203040" progId="Equation.3">
                  <p:embed/>
                </p:oleObj>
              </mc:Choice>
              <mc:Fallback>
                <p:oleObj name="Уравнение" r:id="rId16" imgW="87624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4430466"/>
                        <a:ext cx="21859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2"/>
          <p:cNvGraphicFramePr>
            <a:graphicFrameLocks noChangeAspect="1"/>
          </p:cNvGraphicFramePr>
          <p:nvPr/>
        </p:nvGraphicFramePr>
        <p:xfrm>
          <a:off x="3453606" y="5930953"/>
          <a:ext cx="2249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Формула" r:id="rId18" imgW="901309" imgH="203112" progId="Equation.3">
                  <p:embed/>
                </p:oleObj>
              </mc:Choice>
              <mc:Fallback>
                <p:oleObj name="Формула" r:id="rId18" imgW="901309" imgH="203112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606" y="5930953"/>
                        <a:ext cx="22494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3209530" y="693167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413670"/>
              </p:ext>
            </p:extLst>
          </p:nvPr>
        </p:nvGraphicFramePr>
        <p:xfrm>
          <a:off x="5000362" y="5507091"/>
          <a:ext cx="39576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Формула" r:id="rId20" imgW="1586811" imgH="165028" progId="Equation.3">
                  <p:embed/>
                </p:oleObj>
              </mc:Choice>
              <mc:Fallback>
                <p:oleObj name="Формула" r:id="rId20" imgW="1586811" imgH="165028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62" y="5507091"/>
                        <a:ext cx="3957638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33552"/>
              </p:ext>
            </p:extLst>
          </p:nvPr>
        </p:nvGraphicFramePr>
        <p:xfrm>
          <a:off x="720463" y="4823804"/>
          <a:ext cx="8237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Уравнение" r:id="rId22" imgW="3301920" imgH="241200" progId="Equation.3">
                  <p:embed/>
                </p:oleObj>
              </mc:Choice>
              <mc:Fallback>
                <p:oleObj name="Уравнение" r:id="rId22" imgW="3301920" imgH="241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63" y="4823804"/>
                        <a:ext cx="8237537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42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02244"/>
              </p:ext>
            </p:extLst>
          </p:nvPr>
        </p:nvGraphicFramePr>
        <p:xfrm>
          <a:off x="1341120" y="3696916"/>
          <a:ext cx="59880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Формула" r:id="rId4" imgW="2400300" imgH="457200" progId="Equation.3">
                  <p:embed/>
                </p:oleObj>
              </mc:Choice>
              <mc:Fallback>
                <p:oleObj name="Формула" r:id="rId4" imgW="2400300" imgH="457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3696916"/>
                        <a:ext cx="59880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02588"/>
              </p:ext>
            </p:extLst>
          </p:nvPr>
        </p:nvGraphicFramePr>
        <p:xfrm>
          <a:off x="3453606" y="5938214"/>
          <a:ext cx="2249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Формула" r:id="rId6" imgW="901309" imgH="203112" progId="Equation.3">
                  <p:embed/>
                </p:oleObj>
              </mc:Choice>
              <mc:Fallback>
                <p:oleObj name="Формула" r:id="rId6" imgW="901309" imgH="203112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606" y="5938214"/>
                        <a:ext cx="22494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3209530" y="693167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1341120" y="1295400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Формула" r:id="rId8" imgW="1193800" imgH="228600" progId="Equation.3">
                  <p:embed/>
                </p:oleObj>
              </mc:Choice>
              <mc:Fallback>
                <p:oleObj name="Формула" r:id="rId8" imgW="1193800" imgH="228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1295400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1341120" y="1916113"/>
          <a:ext cx="3648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Формула" r:id="rId10" imgW="1459866" imgH="253890" progId="Equation.3">
                  <p:embed/>
                </p:oleObj>
              </mc:Choice>
              <mc:Fallback>
                <p:oleObj name="Формула" r:id="rId10" imgW="1459866" imgH="25389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1916113"/>
                        <a:ext cx="36480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34209"/>
              </p:ext>
            </p:extLst>
          </p:nvPr>
        </p:nvGraphicFramePr>
        <p:xfrm>
          <a:off x="1341120" y="2689488"/>
          <a:ext cx="2409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" name="Формула" r:id="rId12" imgW="964781" imgH="177723" progId="Equation.3">
                  <p:embed/>
                </p:oleObj>
              </mc:Choice>
              <mc:Fallback>
                <p:oleObj name="Формула" r:id="rId12" imgW="964781" imgH="177723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2689488"/>
                        <a:ext cx="24098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78628"/>
              </p:ext>
            </p:extLst>
          </p:nvPr>
        </p:nvGraphicFramePr>
        <p:xfrm>
          <a:off x="1341120" y="3205162"/>
          <a:ext cx="1014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" name="Формула" r:id="rId14" imgW="405872" imgH="177569" progId="Equation.3">
                  <p:embed/>
                </p:oleObj>
              </mc:Choice>
              <mc:Fallback>
                <p:oleObj name="Формула" r:id="rId14" imgW="405872" imgH="17756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3205162"/>
                        <a:ext cx="10144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2"/>
          <p:cNvGraphicFramePr>
            <a:graphicFrameLocks noChangeAspect="1"/>
          </p:cNvGraphicFramePr>
          <p:nvPr/>
        </p:nvGraphicFramePr>
        <p:xfrm>
          <a:off x="5161121" y="4717732"/>
          <a:ext cx="15827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Формула" r:id="rId16" imgW="634725" imgH="228501" progId="Equation.3">
                  <p:embed/>
                </p:oleObj>
              </mc:Choice>
              <mc:Fallback>
                <p:oleObj name="Формула" r:id="rId16" imgW="634725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121" y="4717732"/>
                        <a:ext cx="1582738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5444172" y="5283518"/>
          <a:ext cx="9810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" name="Формула" r:id="rId18" imgW="393359" imgH="177646" progId="Equation.3">
                  <p:embed/>
                </p:oleObj>
              </mc:Choice>
              <mc:Fallback>
                <p:oleObj name="Формула" r:id="rId18" imgW="393359" imgH="177646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172" y="5283518"/>
                        <a:ext cx="9810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00060"/>
              </p:ext>
            </p:extLst>
          </p:nvPr>
        </p:nvGraphicFramePr>
        <p:xfrm>
          <a:off x="1489075" y="5372100"/>
          <a:ext cx="39274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" name="Уравнение" r:id="rId20" imgW="1574640" imgH="164880" progId="Equation.3">
                  <p:embed/>
                </p:oleObj>
              </mc:Choice>
              <mc:Fallback>
                <p:oleObj name="Уравнение" r:id="rId20" imgW="1574640" imgH="1648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372100"/>
                        <a:ext cx="392747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4283" name="Object 2"/>
          <p:cNvGraphicFramePr>
            <a:graphicFrameLocks noChangeAspect="1"/>
          </p:cNvGraphicFramePr>
          <p:nvPr/>
        </p:nvGraphicFramePr>
        <p:xfrm>
          <a:off x="2987675" y="3687128"/>
          <a:ext cx="31686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" name="Формула" r:id="rId4" imgW="1269449" imgH="431613" progId="Equation.3">
                  <p:embed/>
                </p:oleObj>
              </mc:Choice>
              <mc:Fallback>
                <p:oleObj name="Формула" r:id="rId4" imgW="1269449" imgH="43161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687128"/>
                        <a:ext cx="31686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3209530" y="693167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53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32050"/>
              </p:ext>
            </p:extLst>
          </p:nvPr>
        </p:nvGraphicFramePr>
        <p:xfrm>
          <a:off x="365760" y="3613044"/>
          <a:ext cx="161448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8" name="Формула" r:id="rId6" imgW="647419" imgH="482391" progId="Equation.3">
                  <p:embed/>
                </p:oleObj>
              </mc:Choice>
              <mc:Fallback>
                <p:oleObj name="Формула" r:id="rId6" imgW="647419" imgH="48239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3613044"/>
                        <a:ext cx="1614488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2936239" y="5462270"/>
          <a:ext cx="52911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" name="Формула" r:id="rId8" imgW="2120900" imgH="241300" progId="Equation.3">
                  <p:embed/>
                </p:oleObj>
              </mc:Choice>
              <mc:Fallback>
                <p:oleObj name="Формула" r:id="rId8" imgW="2120900" imgH="2413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239" y="5462270"/>
                        <a:ext cx="52911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365760" y="1078548"/>
          <a:ext cx="3740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Формула" r:id="rId10" imgW="1497950" imgH="253890" progId="Equation.3">
                  <p:embed/>
                </p:oleObj>
              </mc:Choice>
              <mc:Fallback>
                <p:oleObj name="Формула" r:id="rId10" imgW="1497950" imgH="25389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078548"/>
                        <a:ext cx="37401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73989"/>
              </p:ext>
            </p:extLst>
          </p:nvPr>
        </p:nvGraphicFramePr>
        <p:xfrm>
          <a:off x="365760" y="1748051"/>
          <a:ext cx="4405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1" name="Формула" r:id="rId12" imgW="1765300" imgH="279400" progId="Equation.3">
                  <p:embed/>
                </p:oleObj>
              </mc:Choice>
              <mc:Fallback>
                <p:oleObj name="Формула" r:id="rId12" imgW="1765300" imgH="2794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748051"/>
                        <a:ext cx="44053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72026"/>
              </p:ext>
            </p:extLst>
          </p:nvPr>
        </p:nvGraphicFramePr>
        <p:xfrm>
          <a:off x="365760" y="2500103"/>
          <a:ext cx="4468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2" name="Формула" r:id="rId14" imgW="1790700" imgH="203200" progId="Equation.3">
                  <p:embed/>
                </p:oleObj>
              </mc:Choice>
              <mc:Fallback>
                <p:oleObj name="Формула" r:id="rId14" imgW="1790700" imgH="203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2500103"/>
                        <a:ext cx="44688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365760" y="3144520"/>
          <a:ext cx="2662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3" name="Формула" r:id="rId16" imgW="1066337" imgH="203112" progId="Equation.3">
                  <p:embed/>
                </p:oleObj>
              </mc:Choice>
              <mc:Fallback>
                <p:oleObj name="Формула" r:id="rId16" imgW="1066337" imgH="203112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3144520"/>
                        <a:ext cx="266223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2"/>
          <p:cNvGraphicFramePr>
            <a:graphicFrameLocks noChangeAspect="1"/>
          </p:cNvGraphicFramePr>
          <p:nvPr/>
        </p:nvGraphicFramePr>
        <p:xfrm>
          <a:off x="2923857" y="4758690"/>
          <a:ext cx="51323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4" name="Формула" r:id="rId18" imgW="2057400" imgH="266700" progId="Equation.3">
                  <p:embed/>
                </p:oleObj>
              </mc:Choice>
              <mc:Fallback>
                <p:oleObj name="Формула" r:id="rId18" imgW="2057400" imgH="2667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857" y="4758690"/>
                        <a:ext cx="513238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42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54934"/>
              </p:ext>
            </p:extLst>
          </p:nvPr>
        </p:nvGraphicFramePr>
        <p:xfrm>
          <a:off x="3453606" y="5768357"/>
          <a:ext cx="2249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Формула" r:id="rId4" imgW="901309" imgH="203112" progId="Equation.3">
                  <p:embed/>
                </p:oleObj>
              </mc:Choice>
              <mc:Fallback>
                <p:oleObj name="Формула" r:id="rId4" imgW="901309" imgH="203112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606" y="5768357"/>
                        <a:ext cx="22494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3209530" y="693167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53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61425"/>
              </p:ext>
            </p:extLst>
          </p:nvPr>
        </p:nvGraphicFramePr>
        <p:xfrm>
          <a:off x="365760" y="3643050"/>
          <a:ext cx="161448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Формула" r:id="rId6" imgW="647419" imgH="482391" progId="Equation.3">
                  <p:embed/>
                </p:oleObj>
              </mc:Choice>
              <mc:Fallback>
                <p:oleObj name="Формула" r:id="rId6" imgW="647419" imgH="482391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3643050"/>
                        <a:ext cx="1614488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365760" y="1078548"/>
          <a:ext cx="3740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" name="Формула" r:id="rId8" imgW="1497950" imgH="253890" progId="Equation.3">
                  <p:embed/>
                </p:oleObj>
              </mc:Choice>
              <mc:Fallback>
                <p:oleObj name="Формула" r:id="rId8" imgW="1497950" imgH="25389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078548"/>
                        <a:ext cx="37401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22055"/>
              </p:ext>
            </p:extLst>
          </p:nvPr>
        </p:nvGraphicFramePr>
        <p:xfrm>
          <a:off x="365760" y="1748051"/>
          <a:ext cx="4405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0" name="Формула" r:id="rId10" imgW="1765300" imgH="279400" progId="Equation.3">
                  <p:embed/>
                </p:oleObj>
              </mc:Choice>
              <mc:Fallback>
                <p:oleObj name="Формула" r:id="rId10" imgW="1765300" imgH="279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748051"/>
                        <a:ext cx="44053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12931"/>
              </p:ext>
            </p:extLst>
          </p:nvPr>
        </p:nvGraphicFramePr>
        <p:xfrm>
          <a:off x="365760" y="2497878"/>
          <a:ext cx="4468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Формула" r:id="rId12" imgW="1790700" imgH="203200" progId="Equation.3">
                  <p:embed/>
                </p:oleObj>
              </mc:Choice>
              <mc:Fallback>
                <p:oleObj name="Формула" r:id="rId12" imgW="1790700" imgH="203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2497878"/>
                        <a:ext cx="44688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63443"/>
              </p:ext>
            </p:extLst>
          </p:nvPr>
        </p:nvGraphicFramePr>
        <p:xfrm>
          <a:off x="365760" y="3145845"/>
          <a:ext cx="2662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Формула" r:id="rId14" imgW="1066337" imgH="203112" progId="Equation.3">
                  <p:embed/>
                </p:oleObj>
              </mc:Choice>
              <mc:Fallback>
                <p:oleObj name="Формула" r:id="rId14" imgW="1066337" imgH="20311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3145845"/>
                        <a:ext cx="266223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79634"/>
              </p:ext>
            </p:extLst>
          </p:nvPr>
        </p:nvGraphicFramePr>
        <p:xfrm>
          <a:off x="3447256" y="5073033"/>
          <a:ext cx="52276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Формула" r:id="rId16" imgW="2095500" imgH="241300" progId="Equation.3">
                  <p:embed/>
                </p:oleObj>
              </mc:Choice>
              <mc:Fallback>
                <p:oleObj name="Формула" r:id="rId16" imgW="2095500" imgH="2413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256" y="5073033"/>
                        <a:ext cx="522763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18443"/>
              </p:ext>
            </p:extLst>
          </p:nvPr>
        </p:nvGraphicFramePr>
        <p:xfrm>
          <a:off x="3447256" y="4524958"/>
          <a:ext cx="4086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Формула" r:id="rId18" imgW="1637589" imgH="253890" progId="Equation.3">
                  <p:embed/>
                </p:oleObj>
              </mc:Choice>
              <mc:Fallback>
                <p:oleObj name="Формула" r:id="rId18" imgW="1637589" imgH="25389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256" y="4524958"/>
                        <a:ext cx="40862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08840"/>
              </p:ext>
            </p:extLst>
          </p:nvPr>
        </p:nvGraphicFramePr>
        <p:xfrm>
          <a:off x="3447256" y="3679246"/>
          <a:ext cx="2185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Уравнение" r:id="rId20" imgW="876240" imgH="203040" progId="Equation.3">
                  <p:embed/>
                </p:oleObj>
              </mc:Choice>
              <mc:Fallback>
                <p:oleObj name="Уравнение" r:id="rId20" imgW="876240" imgH="20304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256" y="3679246"/>
                        <a:ext cx="21859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61794"/>
              </p:ext>
            </p:extLst>
          </p:nvPr>
        </p:nvGraphicFramePr>
        <p:xfrm>
          <a:off x="3447256" y="4165602"/>
          <a:ext cx="2978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Уравнение" r:id="rId22" imgW="1193760" imgH="203040" progId="Equation.3">
                  <p:embed/>
                </p:oleObj>
              </mc:Choice>
              <mc:Fallback>
                <p:oleObj name="Уравнение" r:id="rId22" imgW="1193760" imgH="20304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256" y="4165602"/>
                        <a:ext cx="29781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203180" y="664050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8407" name="Object 39"/>
          <p:cNvGraphicFramePr>
            <a:graphicFrameLocks noChangeAspect="1"/>
          </p:cNvGraphicFramePr>
          <p:nvPr/>
        </p:nvGraphicFramePr>
        <p:xfrm>
          <a:off x="3081337" y="1277361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8" name="Формула" r:id="rId4" imgW="1193760" imgH="228600" progId="Equation.3">
                  <p:embed/>
                </p:oleObj>
              </mc:Choice>
              <mc:Fallback>
                <p:oleObj name="Формула" r:id="rId4" imgW="1193760" imgH="2286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1277361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8" name="Object 40"/>
          <p:cNvGraphicFramePr>
            <a:graphicFrameLocks noChangeAspect="1"/>
          </p:cNvGraphicFramePr>
          <p:nvPr/>
        </p:nvGraphicFramePr>
        <p:xfrm>
          <a:off x="495300" y="1787525"/>
          <a:ext cx="81518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" name="Формула" r:id="rId6" imgW="3263760" imgH="266400" progId="Equation.3">
                  <p:embed/>
                </p:oleObj>
              </mc:Choice>
              <mc:Fallback>
                <p:oleObj name="Формула" r:id="rId6" imgW="3263760" imgH="2664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787525"/>
                        <a:ext cx="81518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9" name="Object 41"/>
          <p:cNvGraphicFramePr>
            <a:graphicFrameLocks noChangeAspect="1"/>
          </p:cNvGraphicFramePr>
          <p:nvPr/>
        </p:nvGraphicFramePr>
        <p:xfrm>
          <a:off x="3246437" y="2409162"/>
          <a:ext cx="2663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0" name="Формула" r:id="rId8" imgW="1066680" imgH="203040" progId="Equation.3">
                  <p:embed/>
                </p:oleObj>
              </mc:Choice>
              <mc:Fallback>
                <p:oleObj name="Формула" r:id="rId8" imgW="1066680" imgH="20304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7" y="2409162"/>
                        <a:ext cx="26638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0" name="Object 42"/>
          <p:cNvGraphicFramePr>
            <a:graphicFrameLocks noChangeAspect="1"/>
          </p:cNvGraphicFramePr>
          <p:nvPr/>
        </p:nvGraphicFramePr>
        <p:xfrm>
          <a:off x="3221759" y="2919730"/>
          <a:ext cx="1549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1" name="Формула" r:id="rId10" imgW="622080" imgH="482400" progId="Equation.3">
                  <p:embed/>
                </p:oleObj>
              </mc:Choice>
              <mc:Fallback>
                <p:oleObj name="Формула" r:id="rId10" imgW="622080" imgH="4824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759" y="2919730"/>
                        <a:ext cx="1549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1" name="Object 43"/>
          <p:cNvGraphicFramePr>
            <a:graphicFrameLocks noChangeAspect="1"/>
          </p:cNvGraphicFramePr>
          <p:nvPr/>
        </p:nvGraphicFramePr>
        <p:xfrm>
          <a:off x="1153318" y="4153824"/>
          <a:ext cx="6850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2" name="Формула" r:id="rId12" imgW="2743200" imgH="203040" progId="Equation.3">
                  <p:embed/>
                </p:oleObj>
              </mc:Choice>
              <mc:Fallback>
                <p:oleObj name="Формула" r:id="rId12" imgW="2743200" imgH="20304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318" y="4153824"/>
                        <a:ext cx="68500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3" name="Object 45"/>
          <p:cNvGraphicFramePr>
            <a:graphicFrameLocks noChangeAspect="1"/>
          </p:cNvGraphicFramePr>
          <p:nvPr/>
        </p:nvGraphicFramePr>
        <p:xfrm>
          <a:off x="4888894" y="3002207"/>
          <a:ext cx="3545753" cy="97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3" name="Формула" r:id="rId14" imgW="1600200" imgH="431640" progId="Equation.3">
                  <p:embed/>
                </p:oleObj>
              </mc:Choice>
              <mc:Fallback>
                <p:oleObj name="Формула" r:id="rId14" imgW="1600200" imgH="4316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8894" y="3002207"/>
                        <a:ext cx="3545753" cy="975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4" name="Object 46"/>
          <p:cNvGraphicFramePr>
            <a:graphicFrameLocks noChangeAspect="1"/>
          </p:cNvGraphicFramePr>
          <p:nvPr/>
        </p:nvGraphicFramePr>
        <p:xfrm>
          <a:off x="3921918" y="4586634"/>
          <a:ext cx="13001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4" name="Формула" r:id="rId16" imgW="520560" imgH="228600" progId="Equation.3">
                  <p:embed/>
                </p:oleObj>
              </mc:Choice>
              <mc:Fallback>
                <p:oleObj name="Формула" r:id="rId16" imgW="52056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18" y="4586634"/>
                        <a:ext cx="13001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5" name="Object 47"/>
          <p:cNvGraphicFramePr>
            <a:graphicFrameLocks noChangeAspect="1"/>
          </p:cNvGraphicFramePr>
          <p:nvPr/>
        </p:nvGraphicFramePr>
        <p:xfrm>
          <a:off x="3675856" y="5119140"/>
          <a:ext cx="18049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5" name="Формула" r:id="rId18" imgW="723600" imgH="253800" progId="Equation.3">
                  <p:embed/>
                </p:oleObj>
              </mc:Choice>
              <mc:Fallback>
                <p:oleObj name="Формула" r:id="rId18" imgW="723600" imgH="2538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856" y="5119140"/>
                        <a:ext cx="18049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6" name="Object 48"/>
          <p:cNvGraphicFramePr>
            <a:graphicFrameLocks noChangeAspect="1"/>
          </p:cNvGraphicFramePr>
          <p:nvPr/>
        </p:nvGraphicFramePr>
        <p:xfrm>
          <a:off x="4071144" y="5793797"/>
          <a:ext cx="1014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Формула" r:id="rId20" imgW="406080" imgH="177480" progId="Equation.3">
                  <p:embed/>
                </p:oleObj>
              </mc:Choice>
              <mc:Fallback>
                <p:oleObj name="Формула" r:id="rId20" imgW="406080" imgH="1774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44" y="5793797"/>
                        <a:ext cx="10144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7" name="Object 49"/>
          <p:cNvGraphicFramePr>
            <a:graphicFrameLocks noChangeAspect="1"/>
          </p:cNvGraphicFramePr>
          <p:nvPr/>
        </p:nvGraphicFramePr>
        <p:xfrm>
          <a:off x="3441700" y="6311900"/>
          <a:ext cx="2247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Формула" r:id="rId22" imgW="901440" imgH="203040" progId="Equation.3">
                  <p:embed/>
                </p:oleObj>
              </mc:Choice>
              <mc:Fallback>
                <p:oleObj name="Формула" r:id="rId22" imgW="901440" imgH="20304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6311900"/>
                        <a:ext cx="2247900" cy="5080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203180" y="664050"/>
            <a:ext cx="273764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32234"/>
              </p:ext>
            </p:extLst>
          </p:nvPr>
        </p:nvGraphicFramePr>
        <p:xfrm>
          <a:off x="2255520" y="1123043"/>
          <a:ext cx="36782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Формула" r:id="rId4" imgW="1473200" imgH="228600" progId="Equation.3">
                  <p:embed/>
                </p:oleObj>
              </mc:Choice>
              <mc:Fallback>
                <p:oleObj name="Формула" r:id="rId4" imgW="14732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1123043"/>
                        <a:ext cx="36782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711200"/>
              </p:ext>
            </p:extLst>
          </p:nvPr>
        </p:nvGraphicFramePr>
        <p:xfrm>
          <a:off x="2255520" y="1776404"/>
          <a:ext cx="36782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Формула" r:id="rId6" imgW="1473200" imgH="228600" progId="Equation.3">
                  <p:embed/>
                </p:oleObj>
              </mc:Choice>
              <mc:Fallback>
                <p:oleObj name="Формула" r:id="rId6" imgW="14732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1776404"/>
                        <a:ext cx="36782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68198"/>
              </p:ext>
            </p:extLst>
          </p:nvPr>
        </p:nvGraphicFramePr>
        <p:xfrm>
          <a:off x="2255520" y="2386211"/>
          <a:ext cx="43132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0" name="Формула" r:id="rId8" imgW="1726451" imgH="253890" progId="Equation.3">
                  <p:embed/>
                </p:oleObj>
              </mc:Choice>
              <mc:Fallback>
                <p:oleObj name="Формула" r:id="rId8" imgW="1726451" imgH="25389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2386211"/>
                        <a:ext cx="43132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85132"/>
              </p:ext>
            </p:extLst>
          </p:nvPr>
        </p:nvGraphicFramePr>
        <p:xfrm>
          <a:off x="2255520" y="3740785"/>
          <a:ext cx="4852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1" name="Формула" r:id="rId10" imgW="1943100" imgH="228600" progId="Equation.3">
                  <p:embed/>
                </p:oleObj>
              </mc:Choice>
              <mc:Fallback>
                <p:oleObj name="Формула" r:id="rId10" imgW="19431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3740785"/>
                        <a:ext cx="48529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42909"/>
              </p:ext>
            </p:extLst>
          </p:nvPr>
        </p:nvGraphicFramePr>
        <p:xfrm>
          <a:off x="2255520" y="3029149"/>
          <a:ext cx="6278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2" name="Формула" r:id="rId12" imgW="2514600" imgH="254000" progId="Equation.3">
                  <p:embed/>
                </p:oleObj>
              </mc:Choice>
              <mc:Fallback>
                <p:oleObj name="Формула" r:id="rId12" imgW="2514600" imgH="254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3029149"/>
                        <a:ext cx="62785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61617"/>
              </p:ext>
            </p:extLst>
          </p:nvPr>
        </p:nvGraphicFramePr>
        <p:xfrm>
          <a:off x="2247717" y="4389240"/>
          <a:ext cx="4852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Формула" r:id="rId14" imgW="1943100" imgH="228600" progId="Equation.3">
                  <p:embed/>
                </p:oleObj>
              </mc:Choice>
              <mc:Fallback>
                <p:oleObj name="Формула" r:id="rId14" imgW="194310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717" y="4389240"/>
                        <a:ext cx="48529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69686"/>
              </p:ext>
            </p:extLst>
          </p:nvPr>
        </p:nvGraphicFramePr>
        <p:xfrm>
          <a:off x="2247717" y="5004872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4" name="Формула" r:id="rId16" imgW="1193800" imgH="228600" progId="Equation.3">
                  <p:embed/>
                </p:oleObj>
              </mc:Choice>
              <mc:Fallback>
                <p:oleObj name="Формула" r:id="rId16" imgW="119380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717" y="5004872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40833"/>
              </p:ext>
            </p:extLst>
          </p:nvPr>
        </p:nvGraphicFramePr>
        <p:xfrm>
          <a:off x="2255520" y="5584310"/>
          <a:ext cx="2759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Формула" r:id="rId18" imgW="1104900" imgH="228600" progId="Equation.3">
                  <p:embed/>
                </p:oleObj>
              </mc:Choice>
              <mc:Fallback>
                <p:oleObj name="Формула" r:id="rId18" imgW="11049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0" y="5584310"/>
                        <a:ext cx="27590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546537"/>
              </p:ext>
            </p:extLst>
          </p:nvPr>
        </p:nvGraphicFramePr>
        <p:xfrm>
          <a:off x="5394801" y="5045314"/>
          <a:ext cx="7286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Уравнение" r:id="rId20" imgW="291960" imgH="253800" progId="Equation.3">
                  <p:embed/>
                </p:oleObj>
              </mc:Choice>
              <mc:Fallback>
                <p:oleObj name="Уравнение" r:id="rId20" imgW="291960" imgH="2538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1" y="5045314"/>
                        <a:ext cx="72866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321560" y="667676"/>
            <a:ext cx="244197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35799"/>
              </p:ext>
            </p:extLst>
          </p:nvPr>
        </p:nvGraphicFramePr>
        <p:xfrm>
          <a:off x="595313" y="1073257"/>
          <a:ext cx="345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" name="Формула" r:id="rId4" imgW="1384300" imgH="254000" progId="Equation.3">
                  <p:embed/>
                </p:oleObj>
              </mc:Choice>
              <mc:Fallback>
                <p:oleObj name="Формула" r:id="rId4" imgW="1384300" imgH="2540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73257"/>
                        <a:ext cx="34544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94288"/>
              </p:ext>
            </p:extLst>
          </p:nvPr>
        </p:nvGraphicFramePr>
        <p:xfrm>
          <a:off x="594360" y="1771175"/>
          <a:ext cx="3900487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4" name="Формула" r:id="rId6" imgW="1562100" imgH="215900" progId="Equation.3">
                  <p:embed/>
                </p:oleObj>
              </mc:Choice>
              <mc:Fallback>
                <p:oleObj name="Формула" r:id="rId6" imgW="1562100" imgH="2159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1771175"/>
                        <a:ext cx="3900487" cy="518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24621"/>
              </p:ext>
            </p:extLst>
          </p:nvPr>
        </p:nvGraphicFramePr>
        <p:xfrm>
          <a:off x="594360" y="2394782"/>
          <a:ext cx="37099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5" name="Формула" r:id="rId8" imgW="1485900" imgH="203200" progId="Equation.3">
                  <p:embed/>
                </p:oleObj>
              </mc:Choice>
              <mc:Fallback>
                <p:oleObj name="Формула" r:id="rId8" imgW="1485900" imgH="2032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2394782"/>
                        <a:ext cx="37099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72757"/>
              </p:ext>
            </p:extLst>
          </p:nvPr>
        </p:nvGraphicFramePr>
        <p:xfrm>
          <a:off x="591291" y="3010376"/>
          <a:ext cx="4660901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6" name="Формула" r:id="rId10" imgW="1866090" imgH="203112" progId="Equation.3">
                  <p:embed/>
                </p:oleObj>
              </mc:Choice>
              <mc:Fallback>
                <p:oleObj name="Формула" r:id="rId10" imgW="1866090" imgH="203112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1" y="3010376"/>
                        <a:ext cx="4660901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69204"/>
              </p:ext>
            </p:extLst>
          </p:nvPr>
        </p:nvGraphicFramePr>
        <p:xfrm>
          <a:off x="599070" y="3644463"/>
          <a:ext cx="3360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7" name="Формула" r:id="rId12" imgW="1346200" imgH="203200" progId="Equation.3">
                  <p:embed/>
                </p:oleObj>
              </mc:Choice>
              <mc:Fallback>
                <p:oleObj name="Формула" r:id="rId12" imgW="1346200" imgH="203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0" y="3644463"/>
                        <a:ext cx="33607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9663"/>
              </p:ext>
            </p:extLst>
          </p:nvPr>
        </p:nvGraphicFramePr>
        <p:xfrm>
          <a:off x="599070" y="4131826"/>
          <a:ext cx="30432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8" name="Формула" r:id="rId14" imgW="1218671" imgH="203112" progId="Equation.3">
                  <p:embed/>
                </p:oleObj>
              </mc:Choice>
              <mc:Fallback>
                <p:oleObj name="Формула" r:id="rId14" imgW="1218671" imgH="203112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0" y="4131826"/>
                        <a:ext cx="304323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00372"/>
              </p:ext>
            </p:extLst>
          </p:nvPr>
        </p:nvGraphicFramePr>
        <p:xfrm>
          <a:off x="591291" y="4617669"/>
          <a:ext cx="16462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9" name="Формула" r:id="rId16" imgW="660113" imgH="482391" progId="Equation.3">
                  <p:embed/>
                </p:oleObj>
              </mc:Choice>
              <mc:Fallback>
                <p:oleObj name="Формула" r:id="rId16" imgW="660113" imgH="482391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1" y="4617669"/>
                        <a:ext cx="1646238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28070"/>
              </p:ext>
            </p:extLst>
          </p:nvPr>
        </p:nvGraphicFramePr>
        <p:xfrm>
          <a:off x="4578350" y="3687206"/>
          <a:ext cx="2185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Уравнение" r:id="rId18" imgW="876240" imgH="203040" progId="Equation.3">
                  <p:embed/>
                </p:oleObj>
              </mc:Choice>
              <mc:Fallback>
                <p:oleObj name="Уравнение" r:id="rId18" imgW="876240" imgH="2030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687206"/>
                        <a:ext cx="21859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30434"/>
              </p:ext>
            </p:extLst>
          </p:nvPr>
        </p:nvGraphicFramePr>
        <p:xfrm>
          <a:off x="6979443" y="5214790"/>
          <a:ext cx="22177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1" name="Уравнение" r:id="rId20" imgW="888840" imgH="215640" progId="Equation.3">
                  <p:embed/>
                </p:oleObj>
              </mc:Choice>
              <mc:Fallback>
                <p:oleObj name="Уравнение" r:id="rId20" imgW="888840" imgH="21564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443" y="5214790"/>
                        <a:ext cx="22177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29158"/>
              </p:ext>
            </p:extLst>
          </p:nvPr>
        </p:nvGraphicFramePr>
        <p:xfrm>
          <a:off x="4572000" y="4687740"/>
          <a:ext cx="44973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2" name="Формула" r:id="rId22" imgW="1803400" imgH="241300" progId="Equation.3">
                  <p:embed/>
                </p:oleObj>
              </mc:Choice>
              <mc:Fallback>
                <p:oleObj name="Формула" r:id="rId22" imgW="1803400" imgH="2413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87740"/>
                        <a:ext cx="4497387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3528"/>
              </p:ext>
            </p:extLst>
          </p:nvPr>
        </p:nvGraphicFramePr>
        <p:xfrm>
          <a:off x="4868863" y="645236"/>
          <a:ext cx="36782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3" name="Формула" r:id="rId24" imgW="1473200" imgH="228600" progId="Equation.3">
                  <p:embed/>
                </p:oleObj>
              </mc:Choice>
              <mc:Fallback>
                <p:oleObj name="Формула" r:id="rId24" imgW="1473200" imgH="2286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645236"/>
                        <a:ext cx="36782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03949"/>
              </p:ext>
            </p:extLst>
          </p:nvPr>
        </p:nvGraphicFramePr>
        <p:xfrm>
          <a:off x="3082131" y="5398219"/>
          <a:ext cx="38973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Уравнение" r:id="rId26" imgW="1562040" imgH="164880" progId="Equation.3">
                  <p:embed/>
                </p:oleObj>
              </mc:Choice>
              <mc:Fallback>
                <p:oleObj name="Уравнение" r:id="rId26" imgW="1562040" imgH="16488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131" y="5398219"/>
                        <a:ext cx="38973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57536"/>
              </p:ext>
            </p:extLst>
          </p:nvPr>
        </p:nvGraphicFramePr>
        <p:xfrm>
          <a:off x="4572000" y="4187473"/>
          <a:ext cx="3168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Уравнение" r:id="rId28" imgW="1269720" imgH="203040" progId="Equation.3">
                  <p:embed/>
                </p:oleObj>
              </mc:Choice>
              <mc:Fallback>
                <p:oleObj name="Уравнение" r:id="rId28" imgW="1269720" imgH="20304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87473"/>
                        <a:ext cx="3168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2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Иррациональные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321560" y="667676"/>
            <a:ext cx="2441970" cy="4559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Примеры: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35799"/>
              </p:ext>
            </p:extLst>
          </p:nvPr>
        </p:nvGraphicFramePr>
        <p:xfrm>
          <a:off x="595313" y="1073257"/>
          <a:ext cx="345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4" name="Формула" r:id="rId4" imgW="1384300" imgH="254000" progId="Equation.3">
                  <p:embed/>
                </p:oleObj>
              </mc:Choice>
              <mc:Fallback>
                <p:oleObj name="Формула" r:id="rId4" imgW="1384300" imgH="254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73257"/>
                        <a:ext cx="34544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94288"/>
              </p:ext>
            </p:extLst>
          </p:nvPr>
        </p:nvGraphicFramePr>
        <p:xfrm>
          <a:off x="594360" y="1771175"/>
          <a:ext cx="3900487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5" name="Формула" r:id="rId6" imgW="1562100" imgH="215900" progId="Equation.3">
                  <p:embed/>
                </p:oleObj>
              </mc:Choice>
              <mc:Fallback>
                <p:oleObj name="Формула" r:id="rId6" imgW="1562100" imgH="215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1771175"/>
                        <a:ext cx="3900487" cy="518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24621"/>
              </p:ext>
            </p:extLst>
          </p:nvPr>
        </p:nvGraphicFramePr>
        <p:xfrm>
          <a:off x="594360" y="2394782"/>
          <a:ext cx="37099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6" name="Формула" r:id="rId8" imgW="1485900" imgH="203200" progId="Equation.3">
                  <p:embed/>
                </p:oleObj>
              </mc:Choice>
              <mc:Fallback>
                <p:oleObj name="Формула" r:id="rId8" imgW="1485900" imgH="203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2394782"/>
                        <a:ext cx="37099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72757"/>
              </p:ext>
            </p:extLst>
          </p:nvPr>
        </p:nvGraphicFramePr>
        <p:xfrm>
          <a:off x="591291" y="3010376"/>
          <a:ext cx="4660901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7" name="Формула" r:id="rId10" imgW="1866090" imgH="203112" progId="Equation.3">
                  <p:embed/>
                </p:oleObj>
              </mc:Choice>
              <mc:Fallback>
                <p:oleObj name="Формула" r:id="rId10" imgW="1866090" imgH="203112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1" y="3010376"/>
                        <a:ext cx="4660901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69204"/>
              </p:ext>
            </p:extLst>
          </p:nvPr>
        </p:nvGraphicFramePr>
        <p:xfrm>
          <a:off x="599070" y="3644463"/>
          <a:ext cx="3360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Формула" r:id="rId12" imgW="1346200" imgH="203200" progId="Equation.3">
                  <p:embed/>
                </p:oleObj>
              </mc:Choice>
              <mc:Fallback>
                <p:oleObj name="Формула" r:id="rId12" imgW="1346200" imgH="203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0" y="3644463"/>
                        <a:ext cx="33607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9663"/>
              </p:ext>
            </p:extLst>
          </p:nvPr>
        </p:nvGraphicFramePr>
        <p:xfrm>
          <a:off x="599070" y="4131826"/>
          <a:ext cx="30432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Формула" r:id="rId14" imgW="1218671" imgH="203112" progId="Equation.3">
                  <p:embed/>
                </p:oleObj>
              </mc:Choice>
              <mc:Fallback>
                <p:oleObj name="Формула" r:id="rId14" imgW="1218671" imgH="203112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0" y="4131826"/>
                        <a:ext cx="304323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00372"/>
              </p:ext>
            </p:extLst>
          </p:nvPr>
        </p:nvGraphicFramePr>
        <p:xfrm>
          <a:off x="591291" y="4617669"/>
          <a:ext cx="16462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Формула" r:id="rId16" imgW="660113" imgH="482391" progId="Equation.3">
                  <p:embed/>
                </p:oleObj>
              </mc:Choice>
              <mc:Fallback>
                <p:oleObj name="Формула" r:id="rId16" imgW="660113" imgH="482391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1" y="4617669"/>
                        <a:ext cx="1646238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28070"/>
              </p:ext>
            </p:extLst>
          </p:nvPr>
        </p:nvGraphicFramePr>
        <p:xfrm>
          <a:off x="4578350" y="3687206"/>
          <a:ext cx="2185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Уравнение" r:id="rId18" imgW="876240" imgH="203040" progId="Equation.3">
                  <p:embed/>
                </p:oleObj>
              </mc:Choice>
              <mc:Fallback>
                <p:oleObj name="Уравнение" r:id="rId18" imgW="876240" imgH="2030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687206"/>
                        <a:ext cx="21859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80492"/>
              </p:ext>
            </p:extLst>
          </p:nvPr>
        </p:nvGraphicFramePr>
        <p:xfrm>
          <a:off x="6188075" y="5236000"/>
          <a:ext cx="25971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2" name="Уравнение" r:id="rId20" imgW="1041120" imgH="228600" progId="Equation.3">
                  <p:embed/>
                </p:oleObj>
              </mc:Choice>
              <mc:Fallback>
                <p:oleObj name="Уравнение" r:id="rId20" imgW="104112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5236000"/>
                        <a:ext cx="259715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43172"/>
              </p:ext>
            </p:extLst>
          </p:nvPr>
        </p:nvGraphicFramePr>
        <p:xfrm>
          <a:off x="4572000" y="4697589"/>
          <a:ext cx="4213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3" name="Уравнение" r:id="rId22" imgW="1688760" imgH="228600" progId="Equation.3">
                  <p:embed/>
                </p:oleObj>
              </mc:Choice>
              <mc:Fallback>
                <p:oleObj name="Уравнение" r:id="rId22" imgW="168876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97589"/>
                        <a:ext cx="42132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3528"/>
              </p:ext>
            </p:extLst>
          </p:nvPr>
        </p:nvGraphicFramePr>
        <p:xfrm>
          <a:off x="4868863" y="645236"/>
          <a:ext cx="36782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4" name="Формула" r:id="rId24" imgW="1473200" imgH="228600" progId="Equation.3">
                  <p:embed/>
                </p:oleObj>
              </mc:Choice>
              <mc:Fallback>
                <p:oleObj name="Формула" r:id="rId24" imgW="147320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645236"/>
                        <a:ext cx="36782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57522"/>
              </p:ext>
            </p:extLst>
          </p:nvPr>
        </p:nvGraphicFramePr>
        <p:xfrm>
          <a:off x="4630738" y="5873750"/>
          <a:ext cx="44021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5" name="Уравнение" r:id="rId26" imgW="1765080" imgH="164880" progId="Equation.3">
                  <p:embed/>
                </p:oleObj>
              </mc:Choice>
              <mc:Fallback>
                <p:oleObj name="Уравнение" r:id="rId26" imgW="1765080" imgH="1648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5873750"/>
                        <a:ext cx="44021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96021"/>
              </p:ext>
            </p:extLst>
          </p:nvPr>
        </p:nvGraphicFramePr>
        <p:xfrm>
          <a:off x="4572000" y="4170539"/>
          <a:ext cx="3168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6" name="Уравнение" r:id="rId28" imgW="1269720" imgH="203040" progId="Equation.3">
                  <p:embed/>
                </p:oleObj>
              </mc:Choice>
              <mc:Fallback>
                <p:oleObj name="Уравнение" r:id="rId28" imgW="1269720" imgH="203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70539"/>
                        <a:ext cx="3168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93992"/>
              </p:ext>
            </p:extLst>
          </p:nvPr>
        </p:nvGraphicFramePr>
        <p:xfrm>
          <a:off x="3321050" y="6323013"/>
          <a:ext cx="2503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Уравнение" r:id="rId30" imgW="1002960" imgH="203040" progId="Equation.3">
                  <p:embed/>
                </p:oleObj>
              </mc:Choice>
              <mc:Fallback>
                <p:oleObj name="Уравнение" r:id="rId30" imgW="100296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6323013"/>
                        <a:ext cx="2503488" cy="5080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5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0" y="0"/>
            <a:ext cx="9144000" cy="63869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Использованы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725" y="985824"/>
            <a:ext cx="8477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buFont typeface="Arial" pitchFamily="34" charset="0"/>
              <a:buChar char="•"/>
            </a:pPr>
            <a:r>
              <a:rPr lang="ru-RU" sz="2000" i="1" dirty="0" smtClean="0"/>
              <a:t>Алгебра 8 класс. Учебник / А.Г. Мордкович, Т.Н. </a:t>
            </a:r>
            <a:r>
              <a:rPr lang="ru-RU" sz="2000" i="1" dirty="0" err="1" smtClean="0"/>
              <a:t>Мишустина</a:t>
            </a:r>
            <a:r>
              <a:rPr lang="ru-RU" sz="2000" i="1" dirty="0" smtClean="0"/>
              <a:t>,  Москва: Мнемозина, 2015 г.</a:t>
            </a:r>
            <a:endParaRPr lang="en-US" sz="2000" i="1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n-US" sz="2000" i="1" dirty="0">
                <a:hlinkClick r:id="rId3"/>
              </a:rPr>
              <a:t>http://retrobazar.com/journal/interesting/1088_vavilon-istorija-goroda-drevnego-mira-.html</a:t>
            </a:r>
            <a:r>
              <a:rPr lang="ru-RU" sz="2000" i="1" dirty="0"/>
              <a:t> - Древний Вавилон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000" i="1" dirty="0">
                <a:hlinkClick r:id="rId4"/>
              </a:rPr>
              <a:t>https://ru.wikipedia.org/wiki/</a:t>
            </a:r>
            <a:r>
              <a:rPr lang="ru-RU" sz="2000" i="1" dirty="0">
                <a:hlinkClick r:id="rId4"/>
              </a:rPr>
              <a:t>Брахмагупта</a:t>
            </a:r>
            <a:r>
              <a:rPr lang="ru-RU" sz="2000" i="1" dirty="0"/>
              <a:t> - Брахмагупта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000" i="1" dirty="0">
                <a:hlinkClick r:id="rId5"/>
              </a:rPr>
              <a:t>http://mythiki-anazitisi.blogspot.ru/2014/03/blog-post_6.html</a:t>
            </a:r>
            <a:r>
              <a:rPr lang="ru-RU" sz="2000" i="1" dirty="0"/>
              <a:t> - Диофант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000" i="1" dirty="0">
                <a:hlinkClick r:id="rId6"/>
              </a:rPr>
              <a:t>https://ru.wikipedia.org/wiki/</a:t>
            </a:r>
            <a:r>
              <a:rPr lang="ru-RU" sz="2000" i="1" dirty="0" err="1">
                <a:hlinkClick r:id="rId6"/>
              </a:rPr>
              <a:t>Виет,_Франсуа</a:t>
            </a:r>
            <a:r>
              <a:rPr lang="ru-RU" sz="2000" i="1" dirty="0"/>
              <a:t> – Франсуа Виет</a:t>
            </a:r>
          </a:p>
          <a:p>
            <a:pPr marL="361950" lvl="0" indent="-361950">
              <a:buFont typeface="Arial" pitchFamily="34" charset="0"/>
              <a:buChar char="•"/>
            </a:pP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695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понятия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72532" y="878878"/>
            <a:ext cx="8382000" cy="1362849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C00000"/>
                </a:solidFill>
              </a:rPr>
              <a:t>Квадратным уравнением </a:t>
            </a:r>
            <a:r>
              <a:rPr lang="ru-RU" sz="2400" i="1" dirty="0">
                <a:solidFill>
                  <a:srgbClr val="002060"/>
                </a:solidFill>
              </a:rPr>
              <a:t>называют уравнение вида </a:t>
            </a:r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 +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где коэффициенты </a:t>
            </a:r>
            <a:r>
              <a:rPr lang="ru-RU" sz="2400" i="1" dirty="0">
                <a:solidFill>
                  <a:srgbClr val="C00000"/>
                </a:solidFill>
              </a:rPr>
              <a:t>а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C00000"/>
                </a:solidFill>
              </a:rPr>
              <a:t>с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–</a:t>
            </a:r>
            <a:r>
              <a:rPr lang="ru-RU" sz="2400" i="1" dirty="0" smtClean="0">
                <a:solidFill>
                  <a:srgbClr val="002060"/>
                </a:solidFill>
              </a:rPr>
              <a:t> любые </a:t>
            </a:r>
            <a:r>
              <a:rPr lang="ru-RU" sz="2400" i="1" dirty="0">
                <a:solidFill>
                  <a:srgbClr val="002060"/>
                </a:solidFill>
              </a:rPr>
              <a:t>действительные числа, </a:t>
            </a:r>
            <a:r>
              <a:rPr lang="ru-RU" sz="2400" i="1" dirty="0" smtClean="0">
                <a:solidFill>
                  <a:srgbClr val="002060"/>
                </a:solidFill>
              </a:rPr>
              <a:t>причем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≠ 0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2448047"/>
            <a:ext cx="8382000" cy="6936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i="1" dirty="0">
                <a:solidFill>
                  <a:srgbClr val="002060"/>
                </a:solidFill>
              </a:rPr>
              <a:t>Многочлен</a:t>
            </a:r>
            <a:r>
              <a:rPr lang="ru-RU" sz="2400" i="1" dirty="0" smtClean="0">
                <a:solidFill>
                  <a:srgbClr val="C00000"/>
                </a:solidFill>
              </a:rPr>
              <a:t> 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en-US" sz="2400" i="1" dirty="0">
                <a:solidFill>
                  <a:srgbClr val="C00000"/>
                </a:solidFill>
              </a:rPr>
              <a:t>b</a:t>
            </a:r>
            <a:r>
              <a:rPr lang="ru-RU" sz="2400" i="1" dirty="0">
                <a:solidFill>
                  <a:srgbClr val="C00000"/>
                </a:solidFill>
              </a:rPr>
              <a:t>х + </a:t>
            </a:r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называют </a:t>
            </a:r>
            <a:r>
              <a:rPr lang="ru-RU" sz="2400" i="1" dirty="0">
                <a:solidFill>
                  <a:srgbClr val="C00000"/>
                </a:solidFill>
              </a:rPr>
              <a:t>квадратным </a:t>
            </a:r>
            <a:r>
              <a:rPr lang="ru-RU" sz="2400" i="1" dirty="0" smtClean="0">
                <a:solidFill>
                  <a:srgbClr val="C00000"/>
                </a:solidFill>
              </a:rPr>
              <a:t>трехчленом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6012" y="3353258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а</a:t>
            </a:r>
            <a:r>
              <a:rPr lang="ru-RU" sz="3200" i="1" dirty="0">
                <a:solidFill>
                  <a:srgbClr val="002060"/>
                </a:solidFill>
              </a:rPr>
              <a:t>х</a:t>
            </a:r>
            <a:r>
              <a:rPr lang="ru-RU" sz="3200" baseline="30000" dirty="0">
                <a:solidFill>
                  <a:srgbClr val="002060"/>
                </a:solidFill>
              </a:rPr>
              <a:t>2</a:t>
            </a:r>
            <a:r>
              <a:rPr lang="ru-RU" sz="3200" i="1" dirty="0">
                <a:solidFill>
                  <a:srgbClr val="002060"/>
                </a:solidFill>
              </a:rPr>
              <a:t> + </a:t>
            </a:r>
            <a:r>
              <a:rPr lang="en-US" sz="3200" i="1" dirty="0">
                <a:solidFill>
                  <a:srgbClr val="00B0F0"/>
                </a:solidFill>
              </a:rPr>
              <a:t>b</a:t>
            </a:r>
            <a:r>
              <a:rPr lang="ru-RU" sz="3200" i="1" dirty="0">
                <a:solidFill>
                  <a:srgbClr val="002060"/>
                </a:solidFill>
              </a:rPr>
              <a:t>х +</a:t>
            </a:r>
            <a:r>
              <a:rPr lang="ru-RU" sz="3200" i="1" dirty="0">
                <a:solidFill>
                  <a:srgbClr val="C00000"/>
                </a:solidFill>
              </a:rPr>
              <a:t> </a:t>
            </a:r>
            <a:r>
              <a:rPr lang="ru-RU" sz="3200" i="1" dirty="0">
                <a:solidFill>
                  <a:srgbClr val="00B050"/>
                </a:solidFill>
              </a:rPr>
              <a:t>с</a:t>
            </a:r>
            <a:r>
              <a:rPr lang="ru-RU" sz="3200" i="1" dirty="0">
                <a:solidFill>
                  <a:srgbClr val="C0000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= </a:t>
            </a:r>
            <a:r>
              <a:rPr lang="ru-RU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686" y="4168131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старший </a:t>
            </a:r>
            <a:r>
              <a:rPr lang="ru-RU" sz="2400" i="1" dirty="0">
                <a:solidFill>
                  <a:srgbClr val="FF0000"/>
                </a:solidFill>
              </a:rPr>
              <a:t>коэффициент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989" y="4887485"/>
            <a:ext cx="5178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B0F0"/>
                </a:solidFill>
              </a:rPr>
              <a:t>второй </a:t>
            </a:r>
            <a:r>
              <a:rPr lang="ru-RU" sz="2400" i="1" dirty="0" smtClean="0">
                <a:solidFill>
                  <a:srgbClr val="00B0F0"/>
                </a:solidFill>
              </a:rPr>
              <a:t>(средний) коэффициент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4709" y="4168131"/>
            <a:ext cx="26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B050"/>
                </a:solidFill>
              </a:rPr>
              <a:t>свободный член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 flipV="1">
            <a:off x="2134470" y="3816653"/>
            <a:ext cx="947397" cy="351478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flipH="1" flipV="1">
            <a:off x="4360333" y="3816653"/>
            <a:ext cx="211667" cy="1070832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0"/>
          </p:cNvCxnSpPr>
          <p:nvPr/>
        </p:nvCxnSpPr>
        <p:spPr>
          <a:xfrm flipH="1" flipV="1">
            <a:off x="5308600" y="3816653"/>
            <a:ext cx="1369511" cy="351478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86543" y="5314451"/>
            <a:ext cx="3773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0,5</a:t>
            </a:r>
            <a:r>
              <a:rPr lang="ru-RU" sz="3200" i="1" dirty="0" smtClean="0">
                <a:solidFill>
                  <a:srgbClr val="002060"/>
                </a:solidFill>
              </a:rPr>
              <a:t>х</a:t>
            </a:r>
            <a:r>
              <a:rPr lang="ru-RU" sz="3200" baseline="30000" dirty="0" smtClean="0">
                <a:solidFill>
                  <a:srgbClr val="002060"/>
                </a:solidFill>
              </a:rPr>
              <a:t>2</a:t>
            </a:r>
            <a:r>
              <a:rPr lang="ru-RU" sz="3200" i="1" dirty="0">
                <a:solidFill>
                  <a:srgbClr val="002060"/>
                </a:solidFill>
              </a:rPr>
              <a:t> + </a:t>
            </a:r>
            <a:r>
              <a:rPr lang="ru-RU" sz="3200" dirty="0" smtClean="0">
                <a:solidFill>
                  <a:srgbClr val="002060"/>
                </a:solidFill>
              </a:rPr>
              <a:t>8</a:t>
            </a:r>
            <a:r>
              <a:rPr lang="ru-RU" sz="3200" i="1" dirty="0" smtClean="0">
                <a:solidFill>
                  <a:srgbClr val="002060"/>
                </a:solidFill>
              </a:rPr>
              <a:t>х – </a:t>
            </a:r>
            <a:r>
              <a:rPr lang="ru-RU" sz="3200" dirty="0" smtClean="0">
                <a:solidFill>
                  <a:srgbClr val="002060"/>
                </a:solidFill>
              </a:rPr>
              <a:t>5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= </a:t>
            </a:r>
            <a:r>
              <a:rPr lang="ru-RU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23909" y="5314450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2 + </a:t>
            </a:r>
            <a:r>
              <a:rPr lang="ru-RU" sz="3200" i="1" dirty="0" smtClean="0">
                <a:solidFill>
                  <a:srgbClr val="002060"/>
                </a:solidFill>
              </a:rPr>
              <a:t>х</a:t>
            </a:r>
            <a:r>
              <a:rPr lang="ru-RU" sz="3200" baseline="30000" dirty="0" smtClean="0">
                <a:solidFill>
                  <a:srgbClr val="002060"/>
                </a:solidFill>
              </a:rPr>
              <a:t>2</a:t>
            </a:r>
            <a:r>
              <a:rPr lang="ru-RU" sz="3200" i="1" dirty="0">
                <a:solidFill>
                  <a:srgbClr val="002060"/>
                </a:solidFill>
              </a:rPr>
              <a:t> + </a:t>
            </a:r>
            <a:r>
              <a:rPr lang="ru-RU" sz="3200" dirty="0" smtClean="0">
                <a:solidFill>
                  <a:srgbClr val="002060"/>
                </a:solidFill>
              </a:rPr>
              <a:t>3</a:t>
            </a:r>
            <a:r>
              <a:rPr lang="ru-RU" sz="3200" i="1" dirty="0" smtClean="0">
                <a:solidFill>
                  <a:srgbClr val="002060"/>
                </a:solidFill>
              </a:rPr>
              <a:t>х = </a:t>
            </a:r>
            <a:r>
              <a:rPr lang="ru-RU" sz="3200" dirty="0">
                <a:solidFill>
                  <a:srgbClr val="00206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понятия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769858"/>
            <a:ext cx="8382000" cy="1782187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/>
              <a:t>Квадратное уравнение </a:t>
            </a:r>
            <a:r>
              <a:rPr lang="ru-RU" sz="2400" i="1" dirty="0"/>
              <a:t>называют </a:t>
            </a:r>
            <a:r>
              <a:rPr lang="ru-RU" sz="2400" i="1" dirty="0" smtClean="0">
                <a:solidFill>
                  <a:srgbClr val="C00000"/>
                </a:solidFill>
              </a:rPr>
              <a:t>приведённым</a:t>
            </a:r>
            <a:r>
              <a:rPr lang="ru-RU" sz="2400" i="1" dirty="0"/>
              <a:t>, если его старший коэффициент равен </a:t>
            </a:r>
            <a:r>
              <a:rPr lang="ru-RU" sz="2400" dirty="0">
                <a:solidFill>
                  <a:srgbClr val="C00000"/>
                </a:solidFill>
              </a:rPr>
              <a:t>1</a:t>
            </a:r>
            <a:r>
              <a:rPr lang="ru-RU" sz="2400" i="1" dirty="0"/>
              <a:t>; квадратное уравнение называют </a:t>
            </a:r>
            <a:r>
              <a:rPr lang="ru-RU" sz="2400" i="1" dirty="0" err="1" smtClean="0">
                <a:solidFill>
                  <a:srgbClr val="C00000"/>
                </a:solidFill>
              </a:rPr>
              <a:t>неприведённым</a:t>
            </a:r>
            <a:r>
              <a:rPr lang="ru-RU" sz="2400" i="1" dirty="0"/>
              <a:t>, если старший коэффициент отличен от </a:t>
            </a:r>
            <a:r>
              <a:rPr lang="ru-RU" sz="2400" dirty="0">
                <a:solidFill>
                  <a:srgbClr val="C00000"/>
                </a:solidFill>
              </a:rPr>
              <a:t>1</a:t>
            </a:r>
            <a:r>
              <a:rPr lang="ru-RU" sz="2400" i="1" dirty="0" smtClean="0"/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6959" y="2645150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1239" y="3111140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2) 0,5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8</a:t>
            </a:r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5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96959" y="3619269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3)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–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9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baseline="300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7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96959" y="4103273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4) </a:t>
            </a:r>
            <a:r>
              <a:rPr lang="ru-RU" sz="2800" i="1" dirty="0" smtClean="0">
                <a:solidFill>
                  <a:srgbClr val="002060"/>
                </a:solidFill>
              </a:rPr>
              <a:t>– 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9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96959" y="5127166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6) 15</a:t>
            </a:r>
            <a:r>
              <a:rPr lang="ru-RU" sz="2800" i="1" dirty="0" smtClean="0">
                <a:solidFill>
                  <a:srgbClr val="002060"/>
                </a:solidFill>
              </a:rPr>
              <a:t> – х</a:t>
            </a:r>
            <a:r>
              <a:rPr lang="ru-RU" sz="2800" baseline="30000" dirty="0" smtClean="0">
                <a:solidFill>
                  <a:srgbClr val="002060"/>
                </a:solidFill>
              </a:rPr>
              <a:t>3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7250" y="2675928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приведённое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96959" y="4603946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5) 2 +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97251" y="4666101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приведённое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02692" y="3157604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</a:t>
            </a:r>
            <a:r>
              <a:rPr lang="ru-RU" sz="2400" i="1" dirty="0" err="1" smtClean="0">
                <a:solidFill>
                  <a:srgbClr val="0070C0"/>
                </a:solidFill>
              </a:rPr>
              <a:t>неприведённое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2692" y="4129884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</a:t>
            </a:r>
            <a:r>
              <a:rPr lang="ru-RU" sz="2400" i="1" dirty="0" err="1" smtClean="0">
                <a:solidFill>
                  <a:srgbClr val="0070C0"/>
                </a:solidFill>
              </a:rPr>
              <a:t>неприведённое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6959" y="5591735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7)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97249" y="5638381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приведённое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74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6" grpId="0"/>
      <p:bldP spid="18" grpId="0"/>
      <p:bldP spid="11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понятия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7201" y="624505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rgbClr val="C00000"/>
                </a:solidFill>
              </a:rPr>
              <a:t>ах</a:t>
            </a:r>
            <a:r>
              <a:rPr lang="ru-RU" sz="3200" baseline="30000" dirty="0">
                <a:solidFill>
                  <a:srgbClr val="C00000"/>
                </a:solidFill>
              </a:rPr>
              <a:t>2</a:t>
            </a:r>
            <a:r>
              <a:rPr lang="ru-RU" sz="3200" i="1" dirty="0">
                <a:solidFill>
                  <a:srgbClr val="C00000"/>
                </a:solidFill>
              </a:rPr>
              <a:t> + </a:t>
            </a:r>
            <a:r>
              <a:rPr lang="en-US" sz="3200" i="1" dirty="0">
                <a:solidFill>
                  <a:srgbClr val="C00000"/>
                </a:solidFill>
              </a:rPr>
              <a:t>b</a:t>
            </a:r>
            <a:r>
              <a:rPr lang="ru-RU" sz="3200" i="1" dirty="0">
                <a:solidFill>
                  <a:srgbClr val="C00000"/>
                </a:solidFill>
              </a:rPr>
              <a:t>х + с = </a:t>
            </a:r>
            <a:r>
              <a:rPr lang="ru-RU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998" y="1224024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b ≠ 0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 </a:t>
            </a:r>
            <a:r>
              <a:rPr lang="en-US" sz="2400" i="1" dirty="0" smtClean="0">
                <a:solidFill>
                  <a:srgbClr val="C00000"/>
                </a:solidFill>
              </a:rPr>
              <a:t>c ≠ 0</a:t>
            </a:r>
            <a:r>
              <a:rPr lang="ru-RU" sz="2400" i="1" dirty="0" smtClean="0">
                <a:solidFill>
                  <a:srgbClr val="002060"/>
                </a:solidFill>
              </a:rPr>
              <a:t>,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то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en-US" sz="2400" i="1" dirty="0">
                <a:solidFill>
                  <a:srgbClr val="C00000"/>
                </a:solidFill>
              </a:rPr>
              <a:t>b</a:t>
            </a:r>
            <a:r>
              <a:rPr lang="ru-RU" sz="2400" i="1" dirty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i="1" dirty="0" smtClean="0">
                <a:solidFill>
                  <a:srgbClr val="002060"/>
                </a:solidFill>
              </a:rPr>
              <a:t>полное </a:t>
            </a:r>
            <a:r>
              <a:rPr lang="ru-RU" sz="2400" i="1" dirty="0">
                <a:solidFill>
                  <a:srgbClr val="002060"/>
                </a:solidFill>
              </a:rPr>
              <a:t>квадратное уравнение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997" y="2203750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b </a:t>
            </a:r>
            <a:r>
              <a:rPr lang="ru-RU" sz="2400" i="1" dirty="0" smtClean="0">
                <a:solidFill>
                  <a:srgbClr val="C00000"/>
                </a:solidFill>
              </a:rPr>
              <a:t>=</a:t>
            </a:r>
            <a:r>
              <a:rPr lang="en-US" sz="2400" i="1" dirty="0" smtClean="0">
                <a:solidFill>
                  <a:srgbClr val="C00000"/>
                </a:solidFill>
              </a:rPr>
              <a:t> 0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или </a:t>
            </a:r>
            <a:r>
              <a:rPr lang="en-US" sz="2400" i="1" dirty="0" smtClean="0">
                <a:solidFill>
                  <a:srgbClr val="C00000"/>
                </a:solidFill>
              </a:rPr>
              <a:t>c </a:t>
            </a:r>
            <a:r>
              <a:rPr lang="ru-RU" sz="2400" i="1" dirty="0" smtClean="0">
                <a:solidFill>
                  <a:srgbClr val="C00000"/>
                </a:solidFill>
              </a:rPr>
              <a:t>=</a:t>
            </a:r>
            <a:r>
              <a:rPr lang="en-US" sz="2400" i="1" dirty="0" smtClean="0">
                <a:solidFill>
                  <a:srgbClr val="C00000"/>
                </a:solidFill>
              </a:rPr>
              <a:t> 0</a:t>
            </a:r>
            <a:r>
              <a:rPr lang="ru-RU" sz="2400" i="1" dirty="0" smtClean="0">
                <a:solidFill>
                  <a:srgbClr val="002060"/>
                </a:solidFill>
              </a:rPr>
              <a:t>,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то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>
                <a:solidFill>
                  <a:srgbClr val="C00000"/>
                </a:solidFill>
              </a:rPr>
              <a:t> + </a:t>
            </a:r>
            <a:r>
              <a:rPr lang="en-US" sz="2400" i="1" dirty="0">
                <a:solidFill>
                  <a:srgbClr val="C00000"/>
                </a:solidFill>
              </a:rPr>
              <a:t>b</a:t>
            </a:r>
            <a:r>
              <a:rPr lang="ru-RU" sz="2400" i="1" dirty="0">
                <a:solidFill>
                  <a:srgbClr val="C00000"/>
                </a:solidFill>
              </a:rPr>
              <a:t>х + с = </a:t>
            </a:r>
            <a:r>
              <a:rPr lang="ru-RU" sz="2400" dirty="0" smtClean="0">
                <a:solidFill>
                  <a:srgbClr val="C00000"/>
                </a:solidFill>
              </a:rPr>
              <a:t>0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i="1" dirty="0" smtClean="0">
                <a:solidFill>
                  <a:srgbClr val="002060"/>
                </a:solidFill>
              </a:rPr>
              <a:t>неполное </a:t>
            </a:r>
            <a:r>
              <a:rPr lang="ru-RU" sz="2400" i="1" dirty="0">
                <a:solidFill>
                  <a:srgbClr val="002060"/>
                </a:solidFill>
              </a:rPr>
              <a:t>квадратное уравнение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90863" y="3137869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4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90863" y="3620081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2) 0,5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 – </a:t>
            </a:r>
            <a:r>
              <a:rPr lang="ru-RU" sz="2800" dirty="0" smtClean="0">
                <a:solidFill>
                  <a:srgbClr val="002060"/>
                </a:solidFill>
              </a:rPr>
              <a:t>5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90863" y="4128174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3)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7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84325" y="4615451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4) </a:t>
            </a:r>
            <a:r>
              <a:rPr lang="ru-RU" sz="2800" i="1" dirty="0" smtClean="0">
                <a:solidFill>
                  <a:srgbClr val="002060"/>
                </a:solidFill>
              </a:rPr>
              <a:t>– 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90863" y="5625948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6)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9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3157" y="3161457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полное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84325" y="5130163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5)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03157" y="5156448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полное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03157" y="4172419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неполное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03157" y="466849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– неполное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03157" y="565426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– неполное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03157" y="3666938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– полное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24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понятия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769858"/>
            <a:ext cx="8382000" cy="2114163"/>
          </a:xfrm>
          <a:prstGeom prst="round2DiagRect">
            <a:avLst>
              <a:gd name="adj1" fmla="val 21386"/>
              <a:gd name="adj2" fmla="val 0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ru-RU" sz="2300" i="1" dirty="0" smtClean="0">
                <a:solidFill>
                  <a:srgbClr val="002060"/>
                </a:solidFill>
              </a:rPr>
              <a:t> </a:t>
            </a:r>
            <a:r>
              <a:rPr lang="ru-RU" sz="2300" i="1" dirty="0">
                <a:solidFill>
                  <a:srgbClr val="002060"/>
                </a:solidFill>
              </a:rPr>
              <a:t>Корнем квадратного уравнения </a:t>
            </a:r>
            <a:r>
              <a:rPr lang="ru-RU" sz="2300" i="1" dirty="0">
                <a:solidFill>
                  <a:srgbClr val="C00000"/>
                </a:solidFill>
              </a:rPr>
              <a:t>ах</a:t>
            </a:r>
            <a:r>
              <a:rPr lang="ru-RU" sz="2300" baseline="30000" dirty="0">
                <a:solidFill>
                  <a:srgbClr val="C00000"/>
                </a:solidFill>
              </a:rPr>
              <a:t>2</a:t>
            </a:r>
            <a:r>
              <a:rPr lang="ru-RU" sz="2300" i="1" dirty="0">
                <a:solidFill>
                  <a:srgbClr val="C00000"/>
                </a:solidFill>
              </a:rPr>
              <a:t> + </a:t>
            </a:r>
            <a:r>
              <a:rPr lang="ru-RU" sz="2300" i="1" dirty="0" err="1" smtClean="0">
                <a:solidFill>
                  <a:srgbClr val="C00000"/>
                </a:solidFill>
              </a:rPr>
              <a:t>bх</a:t>
            </a:r>
            <a:r>
              <a:rPr lang="ru-RU" sz="2300" i="1" dirty="0">
                <a:solidFill>
                  <a:srgbClr val="C00000"/>
                </a:solidFill>
              </a:rPr>
              <a:t> </a:t>
            </a:r>
            <a:r>
              <a:rPr lang="ru-RU" sz="2300" i="1" dirty="0" smtClean="0">
                <a:solidFill>
                  <a:srgbClr val="C00000"/>
                </a:solidFill>
              </a:rPr>
              <a:t>+ </a:t>
            </a:r>
            <a:r>
              <a:rPr lang="ru-RU" sz="2300" i="1" dirty="0">
                <a:solidFill>
                  <a:srgbClr val="C00000"/>
                </a:solidFill>
              </a:rPr>
              <a:t>с </a:t>
            </a:r>
            <a:r>
              <a:rPr lang="ru-RU" sz="2300" i="1" dirty="0" smtClean="0">
                <a:solidFill>
                  <a:srgbClr val="C00000"/>
                </a:solidFill>
              </a:rPr>
              <a:t>= </a:t>
            </a:r>
            <a:r>
              <a:rPr lang="ru-RU" sz="2300" dirty="0">
                <a:solidFill>
                  <a:srgbClr val="C00000"/>
                </a:solidFill>
              </a:rPr>
              <a:t>0</a:t>
            </a:r>
            <a:r>
              <a:rPr lang="ru-RU" sz="2300" i="1" dirty="0">
                <a:solidFill>
                  <a:srgbClr val="C00000"/>
                </a:solidFill>
              </a:rPr>
              <a:t> </a:t>
            </a:r>
            <a:r>
              <a:rPr lang="ru-RU" sz="2300" i="1" dirty="0">
                <a:solidFill>
                  <a:srgbClr val="002060"/>
                </a:solidFill>
              </a:rPr>
              <a:t>называют всякое значение переменной </a:t>
            </a:r>
            <a:r>
              <a:rPr lang="ru-RU" sz="2300" i="1" dirty="0">
                <a:solidFill>
                  <a:srgbClr val="C00000"/>
                </a:solidFill>
              </a:rPr>
              <a:t>х</a:t>
            </a:r>
            <a:r>
              <a:rPr lang="ru-RU" sz="2300" i="1" dirty="0">
                <a:solidFill>
                  <a:srgbClr val="002060"/>
                </a:solidFill>
              </a:rPr>
              <a:t>, при котором квадратный </a:t>
            </a:r>
            <a:r>
              <a:rPr lang="ru-RU" sz="2300" i="1" dirty="0" smtClean="0">
                <a:solidFill>
                  <a:srgbClr val="002060"/>
                </a:solidFill>
              </a:rPr>
              <a:t>трёхчлен </a:t>
            </a:r>
            <a:r>
              <a:rPr lang="ru-RU" sz="2300" i="1" dirty="0">
                <a:solidFill>
                  <a:srgbClr val="C00000"/>
                </a:solidFill>
              </a:rPr>
              <a:t>ах</a:t>
            </a:r>
            <a:r>
              <a:rPr lang="ru-RU" sz="2300" baseline="30000" dirty="0">
                <a:solidFill>
                  <a:srgbClr val="C00000"/>
                </a:solidFill>
              </a:rPr>
              <a:t>2</a:t>
            </a:r>
            <a:r>
              <a:rPr lang="ru-RU" sz="2300" i="1" dirty="0">
                <a:solidFill>
                  <a:srgbClr val="C00000"/>
                </a:solidFill>
              </a:rPr>
              <a:t> + </a:t>
            </a:r>
            <a:r>
              <a:rPr lang="ru-RU" sz="2300" i="1" dirty="0" err="1">
                <a:solidFill>
                  <a:srgbClr val="C00000"/>
                </a:solidFill>
              </a:rPr>
              <a:t>bх</a:t>
            </a:r>
            <a:r>
              <a:rPr lang="ru-RU" sz="2300" i="1" dirty="0">
                <a:solidFill>
                  <a:srgbClr val="C00000"/>
                </a:solidFill>
              </a:rPr>
              <a:t> + с </a:t>
            </a:r>
            <a:r>
              <a:rPr lang="ru-RU" sz="2300" i="1" dirty="0">
                <a:solidFill>
                  <a:srgbClr val="002060"/>
                </a:solidFill>
              </a:rPr>
              <a:t>обращается в</a:t>
            </a:r>
            <a:r>
              <a:rPr lang="ru-RU" sz="2300" i="1" dirty="0"/>
              <a:t> </a:t>
            </a:r>
            <a:r>
              <a:rPr lang="ru-RU" sz="2300" i="1" dirty="0">
                <a:solidFill>
                  <a:srgbClr val="C00000"/>
                </a:solidFill>
              </a:rPr>
              <a:t>нуль</a:t>
            </a:r>
            <a:r>
              <a:rPr lang="ru-RU" sz="2300" i="1" dirty="0">
                <a:solidFill>
                  <a:srgbClr val="002060"/>
                </a:solidFill>
              </a:rPr>
              <a:t>; такое значение переменной </a:t>
            </a:r>
            <a:r>
              <a:rPr lang="ru-RU" sz="2300" i="1" dirty="0">
                <a:solidFill>
                  <a:srgbClr val="C00000"/>
                </a:solidFill>
              </a:rPr>
              <a:t>х</a:t>
            </a:r>
            <a:r>
              <a:rPr lang="ru-RU" sz="2300" i="1" dirty="0"/>
              <a:t> </a:t>
            </a:r>
            <a:r>
              <a:rPr lang="ru-RU" sz="2300" i="1" dirty="0">
                <a:solidFill>
                  <a:srgbClr val="002060"/>
                </a:solidFill>
              </a:rPr>
              <a:t>называют также </a:t>
            </a:r>
            <a:r>
              <a:rPr lang="ru-RU" sz="2300" i="1" dirty="0" smtClean="0">
                <a:solidFill>
                  <a:srgbClr val="C00000"/>
                </a:solidFill>
              </a:rPr>
              <a:t>корнем </a:t>
            </a:r>
            <a:r>
              <a:rPr lang="ru-RU" sz="2300" i="1" dirty="0">
                <a:solidFill>
                  <a:srgbClr val="C00000"/>
                </a:solidFill>
              </a:rPr>
              <a:t>квадратного </a:t>
            </a:r>
            <a:r>
              <a:rPr lang="ru-RU" sz="2300" i="1" dirty="0" smtClean="0">
                <a:solidFill>
                  <a:srgbClr val="C00000"/>
                </a:solidFill>
              </a:rPr>
              <a:t>трёхчлена</a:t>
            </a:r>
            <a:r>
              <a:rPr lang="ru-RU" sz="2300" i="1" dirty="0" smtClean="0">
                <a:solidFill>
                  <a:srgbClr val="002060"/>
                </a:solidFill>
              </a:rPr>
              <a:t>.</a:t>
            </a:r>
            <a:endParaRPr lang="ru-RU" sz="23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5124138"/>
            <a:ext cx="8382000" cy="89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300" i="1" dirty="0">
                <a:solidFill>
                  <a:srgbClr val="C00000"/>
                </a:solidFill>
              </a:rPr>
              <a:t>Решить</a:t>
            </a:r>
            <a:r>
              <a:rPr lang="ru-RU" sz="2300" i="1" dirty="0">
                <a:solidFill>
                  <a:srgbClr val="002060"/>
                </a:solidFill>
              </a:rPr>
              <a:t> квадратное уравнение </a:t>
            </a:r>
            <a:r>
              <a:rPr lang="ru-RU" sz="2300" i="1" dirty="0" smtClean="0">
                <a:solidFill>
                  <a:srgbClr val="002060"/>
                </a:solidFill>
              </a:rPr>
              <a:t>– значит </a:t>
            </a:r>
            <a:r>
              <a:rPr lang="ru-RU" sz="2300" i="1" dirty="0">
                <a:solidFill>
                  <a:srgbClr val="002060"/>
                </a:solidFill>
              </a:rPr>
              <a:t>найти все его корни или установить, что корней нет.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5754" y="3163270"/>
            <a:ext cx="323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lang="ru-RU" sz="2800" i="1" dirty="0" smtClean="0">
                <a:solidFill>
                  <a:srgbClr val="002060"/>
                </a:solidFill>
              </a:rPr>
              <a:t>х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0;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29753" y="3163270"/>
            <a:ext cx="1175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 smtClean="0">
                <a:solidFill>
                  <a:srgbClr val="002060"/>
                </a:solidFill>
              </a:rPr>
              <a:t>-1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5754" y="414370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2)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</a:t>
            </a:r>
            <a:r>
              <a:rPr lang="ru-RU" sz="2800" i="1" dirty="0" smtClean="0">
                <a:solidFill>
                  <a:srgbClr val="002060"/>
                </a:solidFill>
              </a:rPr>
              <a:t>х = </a:t>
            </a:r>
            <a:r>
              <a:rPr lang="ru-RU" sz="2800" dirty="0" smtClean="0">
                <a:solidFill>
                  <a:srgbClr val="002060"/>
                </a:solidFill>
              </a:rPr>
              <a:t>0;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65545" y="4134921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-25000" dirty="0" smtClean="0">
                <a:solidFill>
                  <a:srgbClr val="002060"/>
                </a:solidFill>
              </a:rPr>
              <a:t>1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 smtClean="0">
                <a:solidFill>
                  <a:srgbClr val="002060"/>
                </a:solidFill>
              </a:rPr>
              <a:t>0, </a:t>
            </a:r>
            <a:r>
              <a:rPr lang="ru-RU" sz="2800" i="1" dirty="0" smtClean="0">
                <a:solidFill>
                  <a:srgbClr val="002060"/>
                </a:solidFill>
              </a:rPr>
              <a:t>х</a:t>
            </a:r>
            <a:r>
              <a:rPr lang="ru-RU" sz="2800" baseline="-25000" dirty="0" smtClean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 = -3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40409" y="3645020"/>
            <a:ext cx="3663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(-1)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2·(-1)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+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0.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1446" y="4650539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0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3·0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 smtClean="0">
                <a:solidFill>
                  <a:srgbClr val="002060"/>
                </a:solidFill>
              </a:rPr>
              <a:t>0;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40503" y="4642779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(-3)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i="1" dirty="0">
                <a:solidFill>
                  <a:srgbClr val="002060"/>
                </a:solidFill>
              </a:rPr>
              <a:t> + </a:t>
            </a:r>
            <a:r>
              <a:rPr lang="ru-RU" sz="2800" dirty="0" smtClean="0">
                <a:solidFill>
                  <a:srgbClr val="002060"/>
                </a:solidFill>
              </a:rPr>
              <a:t>3·(-3)</a:t>
            </a:r>
            <a:r>
              <a:rPr lang="ru-RU" sz="2800" i="1" dirty="0" smtClean="0">
                <a:solidFill>
                  <a:srgbClr val="002060"/>
                </a:solidFill>
              </a:rPr>
              <a:t> = </a:t>
            </a:r>
            <a:r>
              <a:rPr lang="ru-RU" sz="2800" dirty="0" smtClean="0">
                <a:solidFill>
                  <a:srgbClr val="002060"/>
                </a:solidFill>
              </a:rPr>
              <a:t>0.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5778" y="3181352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← корень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06011" y="4163771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← корни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54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6" grpId="0"/>
      <p:bldP spid="27" grpId="0"/>
      <p:bldP spid="28" grpId="0"/>
      <p:bldP spid="29" grpId="0"/>
      <p:bldP spid="30" grpId="0"/>
      <p:bldP spid="32" grpId="0"/>
      <p:bldP spid="4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2905485" y="624505"/>
            <a:ext cx="335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ах</a:t>
            </a:r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r>
              <a:rPr lang="ru-RU" sz="3200" i="1" dirty="0">
                <a:solidFill>
                  <a:srgbClr val="C00000"/>
                </a:solidFill>
              </a:rPr>
              <a:t> + </a:t>
            </a:r>
            <a:r>
              <a:rPr lang="en-US" sz="3200" i="1" dirty="0">
                <a:solidFill>
                  <a:srgbClr val="C00000"/>
                </a:solidFill>
              </a:rPr>
              <a:t>b</a:t>
            </a:r>
            <a:r>
              <a:rPr lang="ru-RU" sz="3200" i="1" dirty="0">
                <a:solidFill>
                  <a:srgbClr val="C00000"/>
                </a:solidFill>
              </a:rPr>
              <a:t>х + с = </a:t>
            </a:r>
            <a:r>
              <a:rPr lang="ru-RU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690"/>
          </a:xfrm>
          <a:solidFill>
            <a:schemeClr val="bg1">
              <a:alpha val="69804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Неполные квадратные уравнения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6" y="1205645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1) </a:t>
            </a:r>
            <a:r>
              <a:rPr lang="ru-RU" sz="2400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≠ 0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≠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 = 0</a:t>
            </a:r>
            <a:r>
              <a:rPr lang="ru-RU" sz="2400" dirty="0" smtClean="0">
                <a:solidFill>
                  <a:srgbClr val="002060"/>
                </a:solidFill>
              </a:rPr>
              <a:t>, то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30560"/>
              </p:ext>
            </p:extLst>
          </p:nvPr>
        </p:nvGraphicFramePr>
        <p:xfrm>
          <a:off x="645584" y="1649250"/>
          <a:ext cx="2062886" cy="47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Уравнение" r:id="rId4" imgW="888614" imgH="203112" progId="Equation.3">
                  <p:embed/>
                </p:oleObj>
              </mc:Choice>
              <mc:Fallback>
                <p:oleObj name="Уравнение" r:id="rId4" imgW="888614" imgH="203112" progId="Equation.3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1649250"/>
                        <a:ext cx="2062886" cy="47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269539"/>
              </p:ext>
            </p:extLst>
          </p:nvPr>
        </p:nvGraphicFramePr>
        <p:xfrm>
          <a:off x="645584" y="2167327"/>
          <a:ext cx="2122768" cy="5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Уравнение" r:id="rId6" imgW="914003" imgH="215806" progId="Equation.3">
                  <p:embed/>
                </p:oleObj>
              </mc:Choice>
              <mc:Fallback>
                <p:oleObj name="Уравнение" r:id="rId6" imgW="914003" imgH="215806" progId="Equation.3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2167327"/>
                        <a:ext cx="2122768" cy="500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07946"/>
              </p:ext>
            </p:extLst>
          </p:nvPr>
        </p:nvGraphicFramePr>
        <p:xfrm>
          <a:off x="645584" y="2695822"/>
          <a:ext cx="3627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Уравнение" r:id="rId8" imgW="1562100" imgH="203200" progId="Equation.3">
                  <p:embed/>
                </p:oleObj>
              </mc:Choice>
              <mc:Fallback>
                <p:oleObj name="Уравнение" r:id="rId8" imgW="1562100" imgH="203200" progId="Equation.3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2695822"/>
                        <a:ext cx="3627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04984"/>
              </p:ext>
            </p:extLst>
          </p:nvPr>
        </p:nvGraphicFramePr>
        <p:xfrm>
          <a:off x="617009" y="2973387"/>
          <a:ext cx="33893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Уравнение" r:id="rId10" imgW="1459866" imgH="393529" progId="Equation.3">
                  <p:embed/>
                </p:oleObj>
              </mc:Choice>
              <mc:Fallback>
                <p:oleObj name="Уравнение" r:id="rId10" imgW="1459866" imgH="393529" progId="Equation.3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9" y="2973387"/>
                        <a:ext cx="33893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32337"/>
              </p:ext>
            </p:extLst>
          </p:nvPr>
        </p:nvGraphicFramePr>
        <p:xfrm>
          <a:off x="645584" y="3695808"/>
          <a:ext cx="28305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Уравнение" r:id="rId12" imgW="1218671" imgH="393529" progId="Equation.3">
                  <p:embed/>
                </p:oleObj>
              </mc:Choice>
              <mc:Fallback>
                <p:oleObj name="Уравнение" r:id="rId12" imgW="1218671" imgH="393529" progId="Equation.3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3695808"/>
                        <a:ext cx="283051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572000" y="1197407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ru-RU" sz="2400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≠ 0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 ≠ 0</a:t>
            </a:r>
            <a:r>
              <a:rPr lang="ru-RU" sz="2400" dirty="0" smtClean="0">
                <a:solidFill>
                  <a:srgbClr val="002060"/>
                </a:solidFill>
              </a:rPr>
              <a:t>, то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48649"/>
              </p:ext>
            </p:extLst>
          </p:nvPr>
        </p:nvGraphicFramePr>
        <p:xfrm>
          <a:off x="5152593" y="1649280"/>
          <a:ext cx="18573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Уравнение" r:id="rId14" imgW="799753" imgH="203112" progId="Equation.3">
                  <p:embed/>
                </p:oleObj>
              </mc:Choice>
              <mc:Fallback>
                <p:oleObj name="Уравнение" r:id="rId14" imgW="799753" imgH="203112" progId="Equation.3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93" y="1649280"/>
                        <a:ext cx="18573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90537"/>
              </p:ext>
            </p:extLst>
          </p:nvPr>
        </p:nvGraphicFramePr>
        <p:xfrm>
          <a:off x="5152593" y="2125908"/>
          <a:ext cx="14732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Уравнение" r:id="rId16" imgW="634725" imgH="203112" progId="Equation.3">
                  <p:embed/>
                </p:oleObj>
              </mc:Choice>
              <mc:Fallback>
                <p:oleObj name="Уравнение" r:id="rId16" imgW="634725" imgH="203112" progId="Equation.3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93" y="2125908"/>
                        <a:ext cx="14732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53018"/>
              </p:ext>
            </p:extLst>
          </p:nvPr>
        </p:nvGraphicFramePr>
        <p:xfrm>
          <a:off x="5152593" y="2475160"/>
          <a:ext cx="14446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" name="Уравнение" r:id="rId18" imgW="622030" imgH="393529" progId="Equation.3">
                  <p:embed/>
                </p:oleObj>
              </mc:Choice>
              <mc:Fallback>
                <p:oleObj name="Уравнение" r:id="rId18" imgW="622030" imgH="393529" progId="Equation.3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93" y="2475160"/>
                        <a:ext cx="144462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68391"/>
              </p:ext>
            </p:extLst>
          </p:nvPr>
        </p:nvGraphicFramePr>
        <p:xfrm>
          <a:off x="5114414" y="4483754"/>
          <a:ext cx="2540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" name="Уравнение" r:id="rId20" imgW="1205977" imgH="393529" progId="Equation.3">
                  <p:embed/>
                </p:oleObj>
              </mc:Choice>
              <mc:Fallback>
                <p:oleObj name="Уравнение" r:id="rId20" imgW="1205977" imgH="393529" progId="Equation.3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414" y="4483754"/>
                        <a:ext cx="25400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87794"/>
              </p:ext>
            </p:extLst>
          </p:nvPr>
        </p:nvGraphicFramePr>
        <p:xfrm>
          <a:off x="5152593" y="3216548"/>
          <a:ext cx="25400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" name="Уравнение" r:id="rId22" imgW="1205977" imgH="634725" progId="Equation.3">
                  <p:embed/>
                </p:oleObj>
              </mc:Choice>
              <mc:Fallback>
                <p:oleObj name="Уравнение" r:id="rId22" imgW="1205977" imgH="634725" progId="Equation.3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93" y="3216548"/>
                        <a:ext cx="2540000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3111"/>
              </p:ext>
            </p:extLst>
          </p:nvPr>
        </p:nvGraphicFramePr>
        <p:xfrm>
          <a:off x="5114414" y="5267942"/>
          <a:ext cx="36909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" name="Уравнение" r:id="rId24" imgW="1752600" imgH="444500" progId="Equation.3">
                  <p:embed/>
                </p:oleObj>
              </mc:Choice>
              <mc:Fallback>
                <p:oleObj name="Уравнение" r:id="rId24" imgW="1752600" imgH="444500" progId="Equation.3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414" y="5267942"/>
                        <a:ext cx="369093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0866" y="4667258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ru-RU" sz="2400" dirty="0" smtClean="0">
                <a:solidFill>
                  <a:srgbClr val="002060"/>
                </a:solidFill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</a:rPr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≠ 0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 = 0</a:t>
            </a:r>
            <a:r>
              <a:rPr lang="ru-RU" sz="2400" dirty="0" smtClean="0">
                <a:solidFill>
                  <a:srgbClr val="002060"/>
                </a:solidFill>
              </a:rPr>
              <a:t>, то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42922"/>
              </p:ext>
            </p:extLst>
          </p:nvPr>
        </p:nvGraphicFramePr>
        <p:xfrm>
          <a:off x="617009" y="5120715"/>
          <a:ext cx="12969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" name="Уравнение" r:id="rId26" imgW="558558" imgH="203112" progId="Equation.3">
                  <p:embed/>
                </p:oleObj>
              </mc:Choice>
              <mc:Fallback>
                <p:oleObj name="Уравнение" r:id="rId26" imgW="558558" imgH="203112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9" y="5120715"/>
                        <a:ext cx="12969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15698"/>
              </p:ext>
            </p:extLst>
          </p:nvPr>
        </p:nvGraphicFramePr>
        <p:xfrm>
          <a:off x="617009" y="5660647"/>
          <a:ext cx="942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" name="Уравнение" r:id="rId28" imgW="405872" imgH="177569" progId="Equation.3">
                  <p:embed/>
                </p:oleObj>
              </mc:Choice>
              <mc:Fallback>
                <p:oleObj name="Уравнение" r:id="rId28" imgW="405872" imgH="177569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9" y="5660647"/>
                        <a:ext cx="9429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10601"/>
              </p:ext>
            </p:extLst>
          </p:nvPr>
        </p:nvGraphicFramePr>
        <p:xfrm>
          <a:off x="617009" y="6169793"/>
          <a:ext cx="2063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" name="Уравнение" r:id="rId30" imgW="888614" imgH="203112" progId="Equation.3">
                  <p:embed/>
                </p:oleObj>
              </mc:Choice>
              <mc:Fallback>
                <p:oleObj name="Уравнение" r:id="rId30" imgW="888614" imgH="203112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9" y="6169793"/>
                        <a:ext cx="2063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3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653b8163161a811d18dd27f688c18751523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1345</Words>
  <Application>Microsoft Office PowerPoint</Application>
  <PresentationFormat>Экран (4:3)</PresentationFormat>
  <Paragraphs>336</Paragraphs>
  <Slides>48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Bookman Old Style</vt:lpstr>
      <vt:lpstr>Calibri</vt:lpstr>
      <vt:lpstr>Calibri Light</vt:lpstr>
      <vt:lpstr>Palatino Linotype</vt:lpstr>
      <vt:lpstr>Symbol</vt:lpstr>
      <vt:lpstr>Times New Roman</vt:lpstr>
      <vt:lpstr>Тема Office</vt:lpstr>
      <vt:lpstr>Equation</vt:lpstr>
      <vt:lpstr>Формула</vt:lpstr>
      <vt:lpstr>Уравнение</vt:lpstr>
      <vt:lpstr>Квадратные уравнения  и задачи, сводящиеся к квадратным уравнениям  Алгебра  8 класс</vt:lpstr>
      <vt:lpstr>Древний Вавилон</vt:lpstr>
      <vt:lpstr>Диофант Александрийский  записал бы уравнение </vt:lpstr>
      <vt:lpstr>Индия </vt:lpstr>
      <vt:lpstr>Основные понятия</vt:lpstr>
      <vt:lpstr>Основные понятия</vt:lpstr>
      <vt:lpstr>Основные понятия</vt:lpstr>
      <vt:lpstr>Основные понятия</vt:lpstr>
      <vt:lpstr>Неполные квадратные уравнения</vt:lpstr>
      <vt:lpstr>Неполные квадратные уравнения</vt:lpstr>
      <vt:lpstr>Квадратные уравнения</vt:lpstr>
      <vt:lpstr>Квадратные уравнения</vt:lpstr>
      <vt:lpstr>Квадратные уравнения</vt:lpstr>
      <vt:lpstr>Квадратные уравнения</vt:lpstr>
      <vt:lpstr>Квадратные уравнения</vt:lpstr>
      <vt:lpstr>Квадратные уравнения</vt:lpstr>
      <vt:lpstr>Рациональные уравнения</vt:lpstr>
      <vt:lpstr>Рациональные уравнения</vt:lpstr>
      <vt:lpstr>Рациональные уравнения</vt:lpstr>
      <vt:lpstr>Рациональные уравнения</vt:lpstr>
      <vt:lpstr>Биквадратные уравнения</vt:lpstr>
      <vt:lpstr>Биквадратные уравнения</vt:lpstr>
      <vt:lpstr>Рациональные уравнения как математические модели реальных ситуаций</vt:lpstr>
      <vt:lpstr>Рациональные уравнения как математические модели реальных ситуаций</vt:lpstr>
      <vt:lpstr>Рациональные уравнения как математические модели реальных ситуаций</vt:lpstr>
      <vt:lpstr>Рациональные уравнения как математические модели реальных ситуаций</vt:lpstr>
      <vt:lpstr>Рациональные уравнения как математические модели реальных ситуаций</vt:lpstr>
      <vt:lpstr>Презентация PowerPoint</vt:lpstr>
      <vt:lpstr>Рациональные уравнения как математические модели реальных ситуаций</vt:lpstr>
      <vt:lpstr>Еще одна формула корней квадратного уравнения</vt:lpstr>
      <vt:lpstr>Презентация PowerPoint</vt:lpstr>
      <vt:lpstr>Франсуа Виет</vt:lpstr>
      <vt:lpstr>Теорема Виета</vt:lpstr>
      <vt:lpstr>Презентация PowerPoint</vt:lpstr>
      <vt:lpstr>Теорема Виета</vt:lpstr>
      <vt:lpstr>Теорема Виета</vt:lpstr>
      <vt:lpstr>Теорема Виета</vt:lpstr>
      <vt:lpstr>Теорема Виета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Иррациональные уравнения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равенства треугольников</dc:title>
  <dc:creator>User</dc:creator>
  <cp:lastModifiedBy>Пользователь</cp:lastModifiedBy>
  <cp:revision>311</cp:revision>
  <dcterms:created xsi:type="dcterms:W3CDTF">2014-11-30T09:12:38Z</dcterms:created>
  <dcterms:modified xsi:type="dcterms:W3CDTF">2022-03-22T01:03:00Z</dcterms:modified>
</cp:coreProperties>
</file>